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9" r:id="rId2"/>
    <p:sldId id="256" r:id="rId3"/>
    <p:sldId id="258" r:id="rId4"/>
    <p:sldId id="292" r:id="rId5"/>
    <p:sldId id="307" r:id="rId6"/>
    <p:sldId id="308" r:id="rId7"/>
    <p:sldId id="305" r:id="rId8"/>
    <p:sldId id="264" r:id="rId9"/>
    <p:sldId id="303" r:id="rId10"/>
    <p:sldId id="273" r:id="rId11"/>
    <p:sldId id="271" r:id="rId12"/>
    <p:sldId id="262" r:id="rId13"/>
    <p:sldId id="278" r:id="rId14"/>
    <p:sldId id="279" r:id="rId15"/>
    <p:sldId id="300" r:id="rId16"/>
    <p:sldId id="259" r:id="rId17"/>
    <p:sldId id="257" r:id="rId18"/>
    <p:sldId id="260" r:id="rId19"/>
    <p:sldId id="302" r:id="rId20"/>
    <p:sldId id="263" r:id="rId21"/>
    <p:sldId id="274" r:id="rId22"/>
    <p:sldId id="261" r:id="rId23"/>
    <p:sldId id="285" r:id="rId24"/>
    <p:sldId id="287" r:id="rId25"/>
    <p:sldId id="265" r:id="rId26"/>
    <p:sldId id="290" r:id="rId27"/>
    <p:sldId id="293" r:id="rId28"/>
    <p:sldId id="294" r:id="rId29"/>
    <p:sldId id="266" r:id="rId30"/>
    <p:sldId id="268" r:id="rId31"/>
    <p:sldId id="295" r:id="rId32"/>
    <p:sldId id="288" r:id="rId33"/>
    <p:sldId id="296" r:id="rId34"/>
    <p:sldId id="269" r:id="rId35"/>
    <p:sldId id="297" r:id="rId36"/>
    <p:sldId id="267" r:id="rId37"/>
    <p:sldId id="298" r:id="rId38"/>
    <p:sldId id="282" r:id="rId39"/>
    <p:sldId id="276" r:id="rId40"/>
    <p:sldId id="277" r:id="rId41"/>
    <p:sldId id="283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Monroe" initials="SM" lastIdx="13" clrIdx="0">
    <p:extLst/>
  </p:cmAuthor>
  <p:cmAuthor id="2" name="modavis" initials="mamd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4660"/>
  </p:normalViewPr>
  <p:slideViewPr>
    <p:cSldViewPr>
      <p:cViewPr>
        <p:scale>
          <a:sx n="78" d="100"/>
          <a:sy n="78" d="100"/>
        </p:scale>
        <p:origin x="-186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8404E4-FC7C-420A-A23A-98C38F4C823D}" type="datetimeFigureOut">
              <a:rPr lang="en-US" smtClean="0"/>
              <a:t>10/6/2015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F0FD1E-2737-4C77-AC59-4F64F371D7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7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FD1E-2737-4C77-AC59-4F64F371D7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FD1E-2737-4C77-AC59-4F64F371D78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9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FD1E-2737-4C77-AC59-4F64F371D78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FD1E-2737-4C77-AC59-4F64F371D78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FD1E-2737-4C77-AC59-4F64F371D78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1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FD1E-2737-4C77-AC59-4F64F371D78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7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9BED-6FD1-465A-B8BB-CAF1BF2CF91C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B88A-C3A6-4C9B-9F76-88132B0203A9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772-5499-4D06-B452-C509AC8562E3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3A23-7A4E-47B0-A5DE-49479B3AA67E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9CC3-C982-46D5-92CD-2FC22F23BE51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3854-87EA-4FAE-AB35-0860C71DE404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CD0A-768E-4FAF-8536-0E603E25C9F9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FCE2-B8EF-4E86-8251-702454348F51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D721-98C6-4B7D-BF3E-F052DBF8A543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CEA5-FDCD-4A3D-818A-6C9EAAC96A16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0ECC-A5F8-4B0D-B956-B61697CCADCC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EC5D-A57A-404A-853B-BE2FE8455AAE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9255-7AF7-4896-A559-9395913CE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llpmail@library.berkeley.edu" TargetMode="External"/><Relationship Id="rId7" Type="http://schemas.openxmlformats.org/officeDocument/2006/relationships/hyperlink" Target="mailto:rlcp@library.berkeley.edu" TargetMode="External"/><Relationship Id="rId2" Type="http://schemas.openxmlformats.org/officeDocument/2006/relationships/hyperlink" Target="mailto:smonroe@library.berkeley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lareq@library.berkeley.edu" TargetMode="External"/><Relationship Id="rId5" Type="http://schemas.openxmlformats.org/officeDocument/2006/relationships/hyperlink" Target="mailto:ill@library.berkeley.edu" TargetMode="External"/><Relationship Id="rId4" Type="http://schemas.openxmlformats.org/officeDocument/2006/relationships/hyperlink" Target="mailto:lending@library.berkeley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lcp@library.berkeley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llpmail@library.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mailto:lending@library.berkeley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illpmail@library.berkeley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ending@library.berkeley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slareq@library.berkeley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berkeley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berkeley.edu/using-the-libraries/interlibrary-loan-ill-form" TargetMode="External"/><Relationship Id="rId2" Type="http://schemas.openxmlformats.org/officeDocument/2006/relationships/hyperlink" Target="http://www.lib.berkeley.edu/using-the-libraries/interlibrary-loan-lendi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lending@library.berkeley.ed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berkeley.edu/using-the-libraries/interlibrary-loan-photo-form" TargetMode="External"/><Relationship Id="rId2" Type="http://schemas.openxmlformats.org/officeDocument/2006/relationships/hyperlink" Target="http://www.lib.berkeley.edu/using-the-libraries/interlibrary-loan-photoduplicatio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illpmail@library.berkeley.ed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berkeley.edu/using-the-libraries/interlibrary-loan-slareqform" TargetMode="External"/><Relationship Id="rId2" Type="http://schemas.openxmlformats.org/officeDocument/2006/relationships/hyperlink" Target="http://www.lib.berkeley.edu/using-the-libraries/interlibrary-loan-special-library-acces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slareq@library.berkeley.ed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dept/SUL/cgi-bin/rlcp/rlcp_req.cgi" TargetMode="External"/><Relationship Id="rId2" Type="http://schemas.openxmlformats.org/officeDocument/2006/relationships/hyperlink" Target="http://www.lib.berkeley.edu/using-the-libraries/interlibrary-loan-rlcp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Rlcp@library@berkeley.ed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ill@library.berkeley.edu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ll@library.berkeley.edu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monroe@library.berkeley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ll@library.berkeley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en-US" sz="3200" dirty="0" smtClean="0">
                <a:latin typeface="Segoe Print" panose="02000600000000000000" pitchFamily="2" charset="0"/>
              </a:rPr>
              <a:t>INTERLIBRARY LENDING </a:t>
            </a:r>
            <a:r>
              <a:rPr lang="en-US" sz="3200" dirty="0">
                <a:latin typeface="Segoe Print" panose="02000600000000000000" pitchFamily="2" charset="0"/>
              </a:rPr>
              <a:t/>
            </a:r>
            <a:br>
              <a:rPr lang="en-US" sz="3200" dirty="0">
                <a:latin typeface="Segoe Print" panose="02000600000000000000" pitchFamily="2" charset="0"/>
              </a:rPr>
            </a:br>
            <a:r>
              <a:rPr lang="en-US" sz="3200" dirty="0" smtClean="0">
                <a:latin typeface="Segoe Print" panose="02000600000000000000" pitchFamily="2" charset="0"/>
              </a:rPr>
              <a:t>CONTACTS LIST</a:t>
            </a:r>
            <a:endParaRPr lang="en-US" sz="3200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Inquiries from Non-Affiliated Patrons for </a:t>
            </a:r>
            <a:r>
              <a:rPr lang="en-US" b="1" dirty="0">
                <a:latin typeface="Segoe Print" panose="02000600000000000000" pitchFamily="2" charset="0"/>
              </a:rPr>
              <a:t>UCB </a:t>
            </a:r>
            <a:r>
              <a:rPr lang="en-US" b="1" dirty="0" smtClean="0">
                <a:latin typeface="Segoe Print" panose="02000600000000000000" pitchFamily="2" charset="0"/>
              </a:rPr>
              <a:t>Materials</a:t>
            </a:r>
          </a:p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Shannon Monroe  (Unit Head) - 510.643.6151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  <a:hlinkClick r:id="rId2"/>
              </a:rPr>
              <a:t>smonroe@library.berkeley.edu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Photoduplication Services (Worldwide) – 510.642.6956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  <a:hlinkClick r:id="rId3"/>
              </a:rPr>
              <a:t>illpmail@library.berkeley.edu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Lending Services (Worldwide)- 510.642.7367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  <a:hlinkClick r:id="rId4"/>
              </a:rPr>
              <a:t>lending@library.berkeley.edu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UC – UC/Stanford/UT-Austin Services – 510.642.5425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  <a:hlinkClick r:id="rId5"/>
              </a:rPr>
              <a:t>ill@library.berkeley.edu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Special Library Access (SLA Clients) – 510.642.6956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  <a:hlinkClick r:id="rId6"/>
              </a:rPr>
              <a:t>slareq@library.berkeley.edu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Research Library Cooperative Program (RLCP) – 510.642.5425</a:t>
            </a: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  <a:hlinkClick r:id="rId7"/>
              </a:rPr>
              <a:t>rlcp@library.berkeley.edu</a:t>
            </a:r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latin typeface="Segoe Print" panose="02000600000000000000" pitchFamily="2" charset="0"/>
              </a:rPr>
              <a:t>UC &amp; SPECIAL AGREEMENT LIBRARIES (SAL)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SCANNING SERVICES </a:t>
            </a:r>
          </a:p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r>
              <a:rPr lang="en-US" dirty="0">
                <a:latin typeface="Segoe Print" panose="02000600000000000000" pitchFamily="2" charset="0"/>
              </a:rPr>
              <a:t>THESES &amp; DISSERTATIONS </a:t>
            </a:r>
            <a:endParaRPr lang="en-US" dirty="0" smtClean="0">
              <a:latin typeface="Segoe Print" panose="02000600000000000000" pitchFamily="2" charset="0"/>
            </a:endParaRPr>
          </a:p>
          <a:p>
            <a:r>
              <a:rPr lang="en-US" dirty="0" smtClean="0">
                <a:latin typeface="Segoe Print" panose="02000600000000000000" pitchFamily="2" charset="0"/>
              </a:rPr>
              <a:t>MICROFILM </a:t>
            </a:r>
            <a:r>
              <a:rPr lang="en-US" dirty="0">
                <a:latin typeface="Segoe Print" panose="02000600000000000000" pitchFamily="2" charset="0"/>
              </a:rPr>
              <a:t>&amp; MICROFICHE</a:t>
            </a:r>
          </a:p>
          <a:p>
            <a:r>
              <a:rPr lang="en-US" dirty="0" smtClean="0">
                <a:latin typeface="Segoe Print" panose="02000600000000000000" pitchFamily="2" charset="0"/>
              </a:rPr>
              <a:t>MAPS (Consortium of UC Map librarians handle requests amongst themselves)</a:t>
            </a:r>
            <a:endParaRPr lang="en-US" dirty="0">
              <a:latin typeface="Segoe Print" panose="02000600000000000000" pitchFamily="2" charset="0"/>
            </a:endParaRPr>
          </a:p>
          <a:p>
            <a:r>
              <a:rPr lang="en-US" dirty="0" smtClean="0">
                <a:latin typeface="Segoe Print" panose="02000600000000000000" pitchFamily="2" charset="0"/>
              </a:rPr>
              <a:t>MONOGRAPHS </a:t>
            </a:r>
            <a:r>
              <a:rPr lang="en-US" dirty="0">
                <a:latin typeface="Segoe Print" panose="02000600000000000000" pitchFamily="2" charset="0"/>
              </a:rPr>
              <a:t>&amp; JOURNALS, </a:t>
            </a:r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 </a:t>
            </a:r>
            <a:r>
              <a:rPr lang="en-US" dirty="0" smtClean="0">
                <a:latin typeface="Segoe Print" panose="02000600000000000000" pitchFamily="2" charset="0"/>
              </a:rPr>
              <a:t> E-JOURNALS</a:t>
            </a:r>
            <a:endParaRPr lang="en-US" dirty="0">
              <a:latin typeface="Segoe Print" panose="02000600000000000000" pitchFamily="2" charset="0"/>
            </a:endParaRPr>
          </a:p>
          <a:p>
            <a:r>
              <a:rPr lang="en-US" dirty="0" smtClean="0">
                <a:latin typeface="Segoe Print" panose="02000600000000000000" pitchFamily="2" charset="0"/>
              </a:rPr>
              <a:t>RARE </a:t>
            </a:r>
            <a:r>
              <a:rPr lang="en-US" dirty="0">
                <a:latin typeface="Segoe Print" panose="02000600000000000000" pitchFamily="2" charset="0"/>
              </a:rPr>
              <a:t>BOOKS AND OTHER </a:t>
            </a:r>
            <a:r>
              <a:rPr lang="en-US" dirty="0" smtClean="0">
                <a:latin typeface="Segoe Print" panose="02000600000000000000" pitchFamily="2" charset="0"/>
              </a:rPr>
              <a:t>MATERIALS</a:t>
            </a:r>
            <a:endParaRPr lang="en-US" b="1" dirty="0" smtClean="0">
              <a:latin typeface="Segoe Print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21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latin typeface="Segoe Print" panose="02000600000000000000" pitchFamily="2" charset="0"/>
              </a:rPr>
              <a:t>UC &amp; SPECIAL AGREEMENT LIBRARIES (SAL)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MATERIALS WE LEND </a:t>
            </a:r>
          </a:p>
          <a:p>
            <a:pPr algn="ctr"/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MONOGRAPHS (up to single folio only)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THESES &amp; DISSERTATIONS (circulating copy, restricted to Library Use Only and no duplication)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MICROFILM, MICROFICHE (non-archival, LUO)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NEWSPAPERS (on “NEWSFILM” only, LUO)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SELECT VHS/SOFTWARE/MEDIA AT OWNING UNIT’S DISCRETION</a:t>
            </a:r>
          </a:p>
          <a:p>
            <a:endParaRPr lang="en-US" sz="28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371600"/>
            <a:ext cx="1714500" cy="1524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3205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UC &amp; SPECIAL AGREEMENT LIBRARIES (SAL)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MATERIALS WE DO NOT LEND </a:t>
            </a:r>
          </a:p>
          <a:p>
            <a:pPr algn="ctr"/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 smtClean="0">
                <a:latin typeface="Segoe Print" panose="02000600000000000000" pitchFamily="2" charset="0"/>
              </a:rPr>
              <a:t>DOUBLE OR TRIPLE FOLIOS (Monographs) 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THESES &amp; DISSERTATIONS (308t, only remaining copy)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MICROCARDS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NEWSPAPERS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MAPS (UC Consortium policies)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RESERVES, REFERENCE, RARE, BUILDING USE ONLY 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GOVERNMENT DOCS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CURRENT PERIODICALS, JOURNALS</a:t>
            </a:r>
          </a:p>
          <a:p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69" y="1447800"/>
            <a:ext cx="1412631" cy="17145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13976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Print" panose="02000600000000000000" pitchFamily="2" charset="0"/>
              </a:rPr>
              <a:t>RESEARCH LIBRARY COOPERATIVE PROGRAM (RLCP)</a:t>
            </a:r>
            <a:endParaRPr lang="en-US" sz="3600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>
                <a:latin typeface="Segoe Print" panose="02000600000000000000" pitchFamily="2" charset="0"/>
              </a:rPr>
              <a:t>REFERRALS FROM</a:t>
            </a:r>
            <a:r>
              <a:rPr lang="en-US" b="1" dirty="0" smtClean="0">
                <a:latin typeface="Segoe Print" panose="02000600000000000000" pitchFamily="2" charset="0"/>
              </a:rPr>
              <a:t>: </a:t>
            </a:r>
          </a:p>
          <a:p>
            <a:pPr marL="0" indent="0" algn="ctr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r>
              <a:rPr lang="en-US" b="1" dirty="0">
                <a:latin typeface="Segoe Print" panose="02000600000000000000" pitchFamily="2" charset="0"/>
              </a:rPr>
              <a:t>UCB &amp; Stanford </a:t>
            </a:r>
            <a:r>
              <a:rPr lang="en-US" b="1" dirty="0" smtClean="0">
                <a:latin typeface="Segoe Print" panose="02000600000000000000" pitchFamily="2" charset="0"/>
              </a:rPr>
              <a:t>faculty and </a:t>
            </a:r>
            <a:r>
              <a:rPr lang="en-US" b="1" dirty="0">
                <a:latin typeface="Segoe Print" panose="02000600000000000000" pitchFamily="2" charset="0"/>
              </a:rPr>
              <a:t>graduate </a:t>
            </a:r>
            <a:r>
              <a:rPr lang="en-US" b="1" dirty="0" smtClean="0">
                <a:latin typeface="Segoe Print" panose="02000600000000000000" pitchFamily="2" charset="0"/>
              </a:rPr>
              <a:t>students</a:t>
            </a:r>
            <a:r>
              <a:rPr lang="en-US" dirty="0" smtClean="0">
                <a:latin typeface="Segoe Print" panose="02000600000000000000" pitchFamily="2" charset="0"/>
              </a:rPr>
              <a:t> </a:t>
            </a:r>
            <a:r>
              <a:rPr lang="en-US" dirty="0">
                <a:latin typeface="Segoe Print" panose="02000600000000000000" pitchFamily="2" charset="0"/>
              </a:rPr>
              <a:t>are eligible for the </a:t>
            </a:r>
            <a:r>
              <a:rPr lang="en-US" dirty="0" smtClean="0">
                <a:latin typeface="Segoe Print" panose="02000600000000000000" pitchFamily="2" charset="0"/>
              </a:rPr>
              <a:t>program. </a:t>
            </a:r>
            <a:r>
              <a:rPr lang="en-US" b="1" dirty="0">
                <a:latin typeface="Segoe Print" panose="02000600000000000000" pitchFamily="2" charset="0"/>
              </a:rPr>
              <a:t>U</a:t>
            </a:r>
            <a:r>
              <a:rPr lang="en-US" b="1" dirty="0" smtClean="0">
                <a:latin typeface="Segoe Print" panose="02000600000000000000" pitchFamily="2" charset="0"/>
              </a:rPr>
              <a:t>ndergraduates and staff </a:t>
            </a:r>
            <a:r>
              <a:rPr lang="en-US" dirty="0" smtClean="0">
                <a:latin typeface="Segoe Print" panose="02000600000000000000" pitchFamily="2" charset="0"/>
              </a:rPr>
              <a:t>are not eligible for the program.</a:t>
            </a:r>
            <a:endParaRPr lang="en-US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>
                <a:latin typeface="Segoe Print" panose="02000600000000000000" pitchFamily="2" charset="0"/>
              </a:rPr>
              <a:t>BENEFITS TO PROGRAM:</a:t>
            </a:r>
          </a:p>
          <a:p>
            <a:pPr marL="0" indent="0" algn="ctr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r>
              <a:rPr lang="en-US" dirty="0" smtClean="0">
                <a:latin typeface="Segoe Print" panose="02000600000000000000" pitchFamily="2" charset="0"/>
              </a:rPr>
              <a:t>Stanford patrons request and receive UCB materials quickly and efficiently through unmediated requests or interlibrary loan.</a:t>
            </a:r>
            <a:endParaRPr lang="en-US" dirty="0">
              <a:latin typeface="Segoe Print" panose="02000600000000000000" pitchFamily="2" charset="0"/>
            </a:endParaRP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dirty="0">
                <a:latin typeface="Segoe Print" panose="02000600000000000000" pitchFamily="2" charset="0"/>
              </a:rPr>
              <a:t>Make in-person visits to </a:t>
            </a:r>
            <a:r>
              <a:rPr lang="en-US" dirty="0" smtClean="0">
                <a:latin typeface="Segoe Print" panose="02000600000000000000" pitchFamily="2" charset="0"/>
              </a:rPr>
              <a:t>either campus (UCB or Stanford), </a:t>
            </a:r>
            <a:r>
              <a:rPr lang="en-US" dirty="0">
                <a:latin typeface="Segoe Print" panose="02000600000000000000" pitchFamily="2" charset="0"/>
              </a:rPr>
              <a:t>to access their library collections and check out material.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01953"/>
            <a:ext cx="2514600" cy="1406769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98463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latin typeface="Segoe Print" panose="02000600000000000000" pitchFamily="2" charset="0"/>
              </a:rPr>
              <a:t>RESEARCH LIBRARY COOPERATIVE PROGRAM (RLCP)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endParaRPr lang="en-US" sz="2800" dirty="0" smtClean="0">
              <a:latin typeface="Segoe Print" panose="02000600000000000000" pitchFamily="2" charset="0"/>
            </a:endParaRPr>
          </a:p>
          <a:p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Inquiries and Renewals from Stanford </a:t>
            </a:r>
            <a:r>
              <a:rPr lang="en-US" sz="2400" dirty="0" smtClean="0">
                <a:latin typeface="Segoe Print" panose="02000600000000000000" pitchFamily="2" charset="0"/>
              </a:rPr>
              <a:t>grad students and faculty </a:t>
            </a:r>
            <a:r>
              <a:rPr lang="en-US" sz="2400" dirty="0">
                <a:latin typeface="Segoe Print" panose="02000600000000000000" pitchFamily="2" charset="0"/>
              </a:rPr>
              <a:t>for UCB materials are referred to: </a:t>
            </a:r>
            <a:r>
              <a:rPr lang="en-US" sz="2400" u="sng" dirty="0">
                <a:latin typeface="Segoe Print" panose="02000600000000000000" pitchFamily="2" charset="0"/>
                <a:hlinkClick r:id="rId2"/>
              </a:rPr>
              <a:t>rlcp@library.berkeley.edu </a:t>
            </a:r>
            <a:endParaRPr lang="en-US" sz="2400" u="sng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400" u="sng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Materials loaned are shipped via daily courier service among all UCs and Stanford </a:t>
            </a:r>
            <a:r>
              <a:rPr lang="en-US" sz="2400" dirty="0" smtClean="0">
                <a:latin typeface="Segoe Print" panose="02000600000000000000" pitchFamily="2" charset="0"/>
              </a:rPr>
              <a:t>University.</a:t>
            </a:r>
            <a:endParaRPr lang="en-US" sz="24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Longer loan periods </a:t>
            </a:r>
            <a:r>
              <a:rPr lang="en-US" sz="2400" dirty="0" smtClean="0">
                <a:latin typeface="Segoe Print" panose="02000600000000000000" pitchFamily="2" charset="0"/>
              </a:rPr>
              <a:t>through RLCP than if </a:t>
            </a:r>
            <a:r>
              <a:rPr lang="en-US" sz="2400" dirty="0">
                <a:latin typeface="Segoe Print" panose="02000600000000000000" pitchFamily="2" charset="0"/>
              </a:rPr>
              <a:t>the patrons order through </a:t>
            </a:r>
            <a:r>
              <a:rPr lang="en-US" sz="2400" dirty="0" smtClean="0">
                <a:latin typeface="Segoe Print" panose="02000600000000000000" pitchFamily="2" charset="0"/>
              </a:rPr>
              <a:t>Interlibrary Services. </a:t>
            </a:r>
            <a:r>
              <a:rPr lang="en-US" sz="2400" dirty="0">
                <a:latin typeface="Segoe Print" panose="02000600000000000000" pitchFamily="2" charset="0"/>
              </a:rPr>
              <a:t>Materials are checked out directly to the patron’s account, through the owning </a:t>
            </a:r>
            <a:r>
              <a:rPr lang="en-US" sz="2400" dirty="0" smtClean="0">
                <a:latin typeface="Segoe Print" panose="02000600000000000000" pitchFamily="2" charset="0"/>
              </a:rPr>
              <a:t>library’s </a:t>
            </a:r>
            <a:r>
              <a:rPr lang="en-US" sz="2400" dirty="0">
                <a:latin typeface="Segoe Print" panose="02000600000000000000" pitchFamily="2" charset="0"/>
              </a:rPr>
              <a:t>circulation </a:t>
            </a:r>
            <a:r>
              <a:rPr lang="en-US" sz="2400" dirty="0" smtClean="0">
                <a:latin typeface="Segoe Print" panose="02000600000000000000" pitchFamily="2" charset="0"/>
              </a:rPr>
              <a:t>system.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33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sz="3200" b="1" dirty="0" smtClean="0">
                <a:latin typeface="Segoe Print" panose="02000600000000000000" pitchFamily="2" charset="0"/>
              </a:rPr>
              <a:t>LENDING UNIT – NON-UC</a:t>
            </a:r>
            <a:br>
              <a:rPr lang="en-US" sz="3200" b="1" dirty="0" smtClean="0">
                <a:latin typeface="Segoe Print" panose="02000600000000000000" pitchFamily="2" charset="0"/>
              </a:rPr>
            </a:br>
            <a:r>
              <a:rPr lang="en-US" sz="3200" b="1" dirty="0" smtClean="0">
                <a:latin typeface="Segoe Print" panose="02000600000000000000" pitchFamily="2" charset="0"/>
              </a:rPr>
              <a:t> WHO WE ARE</a:t>
            </a:r>
            <a:endParaRPr lang="en-US" sz="3200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endParaRPr lang="en-US" dirty="0" smtClean="0">
              <a:latin typeface="Segoe Print" panose="02000600000000000000" pitchFamily="2" charset="0"/>
            </a:endParaRPr>
          </a:p>
          <a:p>
            <a:r>
              <a:rPr lang="en-US" b="1" dirty="0" smtClean="0">
                <a:latin typeface="Segoe Print" panose="02000600000000000000" pitchFamily="2" charset="0"/>
              </a:rPr>
              <a:t>Lisa Hong </a:t>
            </a:r>
            <a:r>
              <a:rPr lang="en-US" dirty="0" smtClean="0">
                <a:latin typeface="Segoe Print" panose="02000600000000000000" pitchFamily="2" charset="0"/>
              </a:rPr>
              <a:t>(Supervisor) – NON-UC </a:t>
            </a:r>
          </a:p>
          <a:p>
            <a:r>
              <a:rPr lang="en-US" b="1" dirty="0">
                <a:latin typeface="Segoe Print" panose="02000600000000000000" pitchFamily="2" charset="0"/>
              </a:rPr>
              <a:t>Teresa R. Moore </a:t>
            </a:r>
            <a:r>
              <a:rPr lang="en-US" dirty="0">
                <a:latin typeface="Segoe Print" panose="02000600000000000000" pitchFamily="2" charset="0"/>
              </a:rPr>
              <a:t>(</a:t>
            </a:r>
            <a:r>
              <a:rPr lang="en-US" b="1" dirty="0">
                <a:latin typeface="Segoe Print" panose="02000600000000000000" pitchFamily="2" charset="0"/>
              </a:rPr>
              <a:t>Terry</a:t>
            </a:r>
            <a:r>
              <a:rPr lang="en-US" dirty="0">
                <a:latin typeface="Segoe Print" panose="02000600000000000000" pitchFamily="2" charset="0"/>
              </a:rPr>
              <a:t>) – </a:t>
            </a:r>
            <a:r>
              <a:rPr lang="en-US" dirty="0" smtClean="0">
                <a:latin typeface="Segoe Print" panose="02000600000000000000" pitchFamily="2" charset="0"/>
              </a:rPr>
              <a:t>NON-UC</a:t>
            </a:r>
          </a:p>
          <a:p>
            <a:r>
              <a:rPr lang="en-US" b="1" dirty="0" smtClean="0">
                <a:latin typeface="Segoe Print" panose="02000600000000000000" pitchFamily="2" charset="0"/>
              </a:rPr>
              <a:t>Mary Hardy </a:t>
            </a:r>
            <a:r>
              <a:rPr lang="en-US" dirty="0" smtClean="0">
                <a:latin typeface="Segoe Print" panose="02000600000000000000" pitchFamily="2" charset="0"/>
              </a:rPr>
              <a:t>– NON-UC 	</a:t>
            </a:r>
          </a:p>
          <a:p>
            <a:r>
              <a:rPr lang="en-US" b="1" dirty="0" smtClean="0">
                <a:latin typeface="Segoe Print" panose="02000600000000000000" pitchFamily="2" charset="0"/>
              </a:rPr>
              <a:t>Ryan Huertas </a:t>
            </a:r>
            <a:r>
              <a:rPr lang="en-US" dirty="0" smtClean="0">
                <a:latin typeface="Segoe Print" panose="02000600000000000000" pitchFamily="2" charset="0"/>
              </a:rPr>
              <a:t>– NON-UC</a:t>
            </a:r>
            <a:endParaRPr lang="en-US" dirty="0">
              <a:latin typeface="Segoe Print" panose="02000600000000000000" pitchFamily="2" charset="0"/>
            </a:endParaRPr>
          </a:p>
          <a:p>
            <a:endParaRPr lang="en-US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Segoe Print" panose="02000600000000000000" pitchFamily="2" charset="0"/>
              </a:rPr>
              <a:t>NON-AFFILIATED PATRONS/LIBRARIES</a:t>
            </a:r>
          </a:p>
          <a:p>
            <a:pPr marL="0" indent="0" algn="ctr">
              <a:buNone/>
            </a:pPr>
            <a:r>
              <a:rPr lang="en-US" sz="2400" u="sng" dirty="0" smtClean="0">
                <a:latin typeface="Segoe Print" panose="02000600000000000000" pitchFamily="2" charset="0"/>
                <a:hlinkClick r:id="rId3"/>
              </a:rPr>
              <a:t>illpmail@library.berkeley.edu</a:t>
            </a:r>
            <a:r>
              <a:rPr lang="en-US" sz="2400" dirty="0" smtClean="0">
                <a:latin typeface="Segoe Print" panose="02000600000000000000" pitchFamily="2" charset="0"/>
              </a:rPr>
              <a:t> - PHOTODUPLICATION</a:t>
            </a:r>
            <a:endParaRPr lang="en-US" sz="2400" u="sng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u="sng" dirty="0" smtClean="0">
                <a:latin typeface="Segoe Print" panose="02000600000000000000" pitchFamily="2" charset="0"/>
                <a:hlinkClick r:id="rId4"/>
              </a:rPr>
              <a:t>lending@library.berkeley.edu</a:t>
            </a:r>
            <a:r>
              <a:rPr lang="en-US" sz="2400" dirty="0" smtClean="0">
                <a:latin typeface="Segoe Print" panose="02000600000000000000" pitchFamily="2" charset="0"/>
              </a:rPr>
              <a:t> - LOANS</a:t>
            </a:r>
            <a:endParaRPr lang="en-US" sz="2400" u="sng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85" y="3124200"/>
            <a:ext cx="3194538" cy="17526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27628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NON-UC PHOTODUPLICATION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Segoe Print" panose="02000600000000000000" pitchFamily="2" charset="0"/>
              </a:rPr>
              <a:t>REFERRALS FROM</a:t>
            </a:r>
            <a:r>
              <a:rPr lang="en-US" sz="2400" b="1" dirty="0" smtClean="0">
                <a:latin typeface="Segoe Print" panose="02000600000000000000" pitchFamily="2" charset="0"/>
              </a:rPr>
              <a:t>: </a:t>
            </a:r>
            <a:endParaRPr lang="en-US" sz="2400" b="1" dirty="0">
              <a:latin typeface="Segoe Print" panose="02000600000000000000" pitchFamily="2" charset="0"/>
            </a:endParaRPr>
          </a:p>
          <a:p>
            <a:pPr algn="ctr"/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 smtClean="0">
                <a:latin typeface="Segoe Print" panose="02000600000000000000" pitchFamily="2" charset="0"/>
              </a:rPr>
              <a:t>PRIVATE &amp; PUBLIC LIBRARIES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WORLDWIDE - PRIVATE INDIVIDUALS, RESEARCHERS, SCHOLARS, etc. 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LAW FIRMS, CORPORATIONS, GOVERNMENT ENTITIES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INTERNATIONAL LIBRARIES</a:t>
            </a:r>
          </a:p>
          <a:p>
            <a:pPr marL="457200" lvl="1" indent="0" algn="ctr">
              <a:buNone/>
            </a:pPr>
            <a:endParaRPr lang="en-US" sz="2000" dirty="0" smtClean="0">
              <a:latin typeface="Segoe Print" panose="02000600000000000000" pitchFamily="2" charset="0"/>
            </a:endParaRPr>
          </a:p>
          <a:p>
            <a:pPr marL="457200" lvl="1" indent="0" algn="ctr">
              <a:buNone/>
            </a:pPr>
            <a:r>
              <a:rPr lang="en-US" sz="2000" b="1" dirty="0" smtClean="0">
                <a:latin typeface="Segoe Print" panose="02000600000000000000" pitchFamily="2" charset="0"/>
              </a:rPr>
              <a:t>510-642-6956</a:t>
            </a:r>
            <a:r>
              <a:rPr lang="en-US" sz="2000" dirty="0" smtClean="0">
                <a:latin typeface="Segoe Print" panose="02000600000000000000" pitchFamily="2" charset="0"/>
              </a:rPr>
              <a:t> ph.</a:t>
            </a:r>
          </a:p>
          <a:p>
            <a:pPr marL="0" indent="0" algn="ctr">
              <a:buNone/>
            </a:pPr>
            <a:r>
              <a:rPr lang="en-US" sz="2400" dirty="0" smtClean="0">
                <a:latin typeface="Segoe Print" panose="02000600000000000000" pitchFamily="2" charset="0"/>
                <a:hlinkClick r:id="rId2"/>
              </a:rPr>
              <a:t>illpmail@library.berkeley.edu</a:t>
            </a:r>
            <a:r>
              <a:rPr lang="en-US" sz="2400" dirty="0">
                <a:latin typeface="Segoe Print" panose="02000600000000000000" pitchFamily="2" charset="0"/>
              </a:rPr>
              <a:t> </a:t>
            </a:r>
            <a:r>
              <a:rPr lang="en-US" sz="2400" dirty="0" smtClean="0">
                <a:latin typeface="Segoe Print" panose="02000600000000000000" pitchFamily="2" charset="0"/>
              </a:rPr>
              <a:t>PHOTO email</a:t>
            </a:r>
          </a:p>
          <a:p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895600" cy="17526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73690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NON-UC PHOTODUPLICATION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8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SCANNING &amp; DUPLICATION SERVICES</a:t>
            </a:r>
          </a:p>
          <a:p>
            <a:pPr marL="0" indent="0" algn="ctr">
              <a:buNone/>
            </a:pPr>
            <a:r>
              <a:rPr lang="en-US" sz="2800" dirty="0" smtClean="0">
                <a:latin typeface="Segoe Print" panose="02000600000000000000" pitchFamily="2" charset="0"/>
              </a:rPr>
              <a:t> </a:t>
            </a:r>
          </a:p>
          <a:p>
            <a:r>
              <a:rPr lang="en-US" sz="2200" dirty="0" smtClean="0">
                <a:latin typeface="Segoe Print" panose="02000600000000000000" pitchFamily="2" charset="0"/>
              </a:rPr>
              <a:t>THESES &amp; DISSERTATIONS </a:t>
            </a:r>
          </a:p>
          <a:p>
            <a:r>
              <a:rPr lang="en-US" sz="2200" dirty="0" smtClean="0">
                <a:latin typeface="Segoe Print" panose="02000600000000000000" pitchFamily="2" charset="0"/>
              </a:rPr>
              <a:t>MICROFILM, MICROFICHE &amp; MICROCARDS </a:t>
            </a:r>
          </a:p>
          <a:p>
            <a:r>
              <a:rPr lang="en-US" sz="2200" dirty="0" smtClean="0">
                <a:latin typeface="Segoe Print" panose="02000600000000000000" pitchFamily="2" charset="0"/>
              </a:rPr>
              <a:t>MAPS</a:t>
            </a:r>
          </a:p>
          <a:p>
            <a:r>
              <a:rPr lang="en-US" sz="2200" dirty="0" smtClean="0">
                <a:latin typeface="Segoe Print" panose="02000600000000000000" pitchFamily="2" charset="0"/>
              </a:rPr>
              <a:t>DIGITAL IMAGING LAB</a:t>
            </a:r>
          </a:p>
          <a:p>
            <a:r>
              <a:rPr lang="en-US" sz="2200" dirty="0" smtClean="0">
                <a:latin typeface="Segoe Print" panose="02000600000000000000" pitchFamily="2" charset="0"/>
              </a:rPr>
              <a:t>PRESERVATION MICROFILM LAB</a:t>
            </a:r>
          </a:p>
          <a:p>
            <a:r>
              <a:rPr lang="en-US" sz="2200" dirty="0" smtClean="0">
                <a:latin typeface="Segoe Print" panose="02000600000000000000" pitchFamily="2" charset="0"/>
              </a:rPr>
              <a:t>MONOGRAPHS &amp; JOURNALS, E-JOURNALS</a:t>
            </a:r>
          </a:p>
          <a:p>
            <a:r>
              <a:rPr lang="en-US" sz="2200" dirty="0" smtClean="0">
                <a:latin typeface="Segoe Print" panose="02000600000000000000" pitchFamily="2" charset="0"/>
              </a:rPr>
              <a:t>PHOTOGRAPHS, GLOSSY &amp; MATTE PRINTS </a:t>
            </a:r>
          </a:p>
          <a:p>
            <a:r>
              <a:rPr lang="en-US" sz="2200" dirty="0" smtClean="0">
                <a:latin typeface="Segoe Print" panose="02000600000000000000" pitchFamily="2" charset="0"/>
              </a:rPr>
              <a:t>NEGATIVES &amp; SLIDES </a:t>
            </a:r>
          </a:p>
          <a:p>
            <a:pPr marL="342900" lvl="2" indent="-342900"/>
            <a:r>
              <a:rPr lang="en-US" sz="2200" dirty="0" smtClean="0">
                <a:latin typeface="Segoe Print" panose="02000600000000000000" pitchFamily="2" charset="0"/>
              </a:rPr>
              <a:t>RARE BOOKS AND OTHER MATERIALS </a:t>
            </a:r>
            <a:endParaRPr lang="en-US" sz="2300" dirty="0">
              <a:latin typeface="Segoe Print" panose="02000600000000000000" pitchFamily="2" charset="0"/>
            </a:endParaRPr>
          </a:p>
          <a:p>
            <a:r>
              <a:rPr lang="en-US" sz="2400" dirty="0" smtClean="0">
                <a:latin typeface="Segoe Print" panose="02000600000000000000" pitchFamily="2" charset="0"/>
              </a:rPr>
              <a:t>STANDARD </a:t>
            </a:r>
            <a:r>
              <a:rPr lang="en-US" sz="2400" dirty="0">
                <a:latin typeface="Segoe Print" panose="02000600000000000000" pitchFamily="2" charset="0"/>
              </a:rPr>
              <a:t>AND EXPEDITED SERVICES (4-24hr turnaround</a:t>
            </a:r>
            <a:r>
              <a:rPr lang="en-US" sz="2400" dirty="0" smtClean="0">
                <a:latin typeface="Segoe Print" panose="02000600000000000000" pitchFamily="2" charset="0"/>
              </a:rPr>
              <a:t>)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REQUESTS RECEIVED – ONLINE via OCLC, WEBFORM</a:t>
            </a:r>
            <a:endParaRPr lang="en-US" sz="24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200" dirty="0" smtClean="0">
              <a:latin typeface="Segoe Print" panose="02000600000000000000" pitchFamily="2" charset="0"/>
            </a:endParaRPr>
          </a:p>
          <a:p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2590800"/>
            <a:ext cx="2621280" cy="21336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8345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NON-UC LOANS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REFERRALS </a:t>
            </a:r>
            <a:r>
              <a:rPr lang="en-US" sz="2400" b="1" dirty="0">
                <a:latin typeface="Segoe Print" panose="02000600000000000000" pitchFamily="2" charset="0"/>
              </a:rPr>
              <a:t>FROM</a:t>
            </a:r>
            <a:r>
              <a:rPr lang="en-US" sz="2400" b="1" dirty="0" smtClean="0">
                <a:latin typeface="Segoe Print" panose="02000600000000000000" pitchFamily="2" charset="0"/>
              </a:rPr>
              <a:t>: </a:t>
            </a:r>
            <a:endParaRPr lang="en-US" sz="2400" b="1" dirty="0">
              <a:latin typeface="Segoe Print" panose="02000600000000000000" pitchFamily="2" charset="0"/>
            </a:endParaRPr>
          </a:p>
          <a:p>
            <a:endParaRPr lang="en-US" sz="2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 smtClean="0">
                <a:latin typeface="Segoe Print" panose="02000600000000000000" pitchFamily="2" charset="0"/>
              </a:rPr>
              <a:t>DOMESTIC PUBLIC, INSTITUTIONAL, CORPORATE &amp; PRIVATE LIBRARIES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INTERNATIONAL INSTITUTIONAL LIBRARIES (Australia, China, Japan, Europe, etc.)</a:t>
            </a:r>
            <a:endParaRPr lang="en-US" sz="2400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510-642-7367</a:t>
            </a:r>
            <a:r>
              <a:rPr lang="en-US" sz="2400" dirty="0" smtClean="0">
                <a:latin typeface="Segoe Print" panose="02000600000000000000" pitchFamily="2" charset="0"/>
              </a:rPr>
              <a:t> ph.</a:t>
            </a:r>
          </a:p>
          <a:p>
            <a:pPr marL="0" indent="0" algn="ctr">
              <a:buNone/>
            </a:pPr>
            <a:r>
              <a:rPr lang="en-US" sz="2400" dirty="0" smtClean="0">
                <a:latin typeface="Segoe Print" panose="02000600000000000000" pitchFamily="2" charset="0"/>
                <a:hlinkClick r:id="rId3"/>
              </a:rPr>
              <a:t>lending@library.berkeley.edu</a:t>
            </a:r>
            <a:r>
              <a:rPr lang="en-US" sz="2400" dirty="0" smtClean="0">
                <a:latin typeface="Segoe Print" panose="02000600000000000000" pitchFamily="2" charset="0"/>
              </a:rPr>
              <a:t> LOANS email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6" y="1600200"/>
            <a:ext cx="2872154" cy="16002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42086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NON-UC LOANS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3000" b="1" dirty="0" smtClean="0">
                <a:latin typeface="Segoe Print" panose="02000600000000000000" pitchFamily="2" charset="0"/>
              </a:rPr>
              <a:t>SERVICES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3000" dirty="0">
                <a:latin typeface="Segoe Print" panose="02000600000000000000" pitchFamily="2" charset="0"/>
              </a:rPr>
              <a:t>STANDARD AND EXPEDITED SERVICES </a:t>
            </a:r>
            <a:endParaRPr lang="en-US" sz="3000" dirty="0" smtClean="0">
              <a:latin typeface="Segoe Print" panose="02000600000000000000" pitchFamily="2" charset="0"/>
            </a:endParaRPr>
          </a:p>
          <a:p>
            <a:r>
              <a:rPr lang="en-US" sz="3000" b="1" dirty="0" smtClean="0">
                <a:latin typeface="Segoe Print" panose="02000600000000000000" pitchFamily="2" charset="0"/>
              </a:rPr>
              <a:t>FREE</a:t>
            </a:r>
            <a:r>
              <a:rPr lang="en-US" sz="3000" dirty="0" smtClean="0">
                <a:latin typeface="Segoe Print" panose="02000600000000000000" pitchFamily="2" charset="0"/>
              </a:rPr>
              <a:t> </a:t>
            </a:r>
            <a:r>
              <a:rPr lang="en-US" sz="3000" dirty="0">
                <a:latin typeface="Segoe Print" panose="02000600000000000000" pitchFamily="2" charset="0"/>
              </a:rPr>
              <a:t>FOR ALL CALIFORNIA PUBLIC LIBRARIES </a:t>
            </a:r>
            <a:endParaRPr lang="en-US" sz="3000" dirty="0" smtClean="0">
              <a:latin typeface="Segoe Print" panose="02000600000000000000" pitchFamily="2" charset="0"/>
            </a:endParaRPr>
          </a:p>
          <a:p>
            <a:r>
              <a:rPr lang="en-US" sz="3000" dirty="0" smtClean="0">
                <a:latin typeface="Segoe Print" panose="02000600000000000000" pitchFamily="2" charset="0"/>
              </a:rPr>
              <a:t>SHIPPING </a:t>
            </a:r>
            <a:r>
              <a:rPr lang="en-US" sz="3000" dirty="0">
                <a:latin typeface="Segoe Print" panose="02000600000000000000" pitchFamily="2" charset="0"/>
              </a:rPr>
              <a:t>VIA AUTHORIZED COURIER (UPS, FEDEX, etc</a:t>
            </a:r>
            <a:r>
              <a:rPr lang="en-US" sz="3000" dirty="0" smtClean="0">
                <a:latin typeface="Segoe Print" panose="02000600000000000000" pitchFamily="2" charset="0"/>
              </a:rPr>
              <a:t>.)</a:t>
            </a:r>
          </a:p>
          <a:p>
            <a:r>
              <a:rPr lang="en-US" sz="3000" dirty="0" smtClean="0">
                <a:latin typeface="Segoe Print" panose="02000600000000000000" pitchFamily="2" charset="0"/>
              </a:rPr>
              <a:t>RENEWALS GRANTED – 2 weeks; case by case</a:t>
            </a:r>
            <a:endParaRPr lang="en-US" sz="3000" dirty="0">
              <a:latin typeface="Segoe Print" panose="02000600000000000000" pitchFamily="2" charset="0"/>
            </a:endParaRPr>
          </a:p>
          <a:p>
            <a:r>
              <a:rPr lang="en-US" sz="3000" dirty="0" smtClean="0">
                <a:latin typeface="Segoe Print" panose="02000600000000000000" pitchFamily="2" charset="0"/>
              </a:rPr>
              <a:t>REQUESTS </a:t>
            </a:r>
            <a:r>
              <a:rPr lang="en-US" sz="3000" dirty="0">
                <a:latin typeface="Segoe Print" panose="02000600000000000000" pitchFamily="2" charset="0"/>
              </a:rPr>
              <a:t>RECEIVED </a:t>
            </a:r>
            <a:r>
              <a:rPr lang="en-US" sz="3000" dirty="0" smtClean="0">
                <a:latin typeface="Segoe Print" panose="02000600000000000000" pitchFamily="2" charset="0"/>
              </a:rPr>
              <a:t>– ONLINE via OCLC, WEB-FORM</a:t>
            </a:r>
          </a:p>
          <a:p>
            <a:pPr lvl="2"/>
            <a:endParaRPr lang="en-US" dirty="0" smtClean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04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INTERLIBRARY SERVICES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LENDING DIVISION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OCTOBER 2015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62" cy="68931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194538" y="77285"/>
            <a:ext cx="5949462" cy="304698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egoe Print" panose="02000600000000000000" pitchFamily="2" charset="0"/>
              </a:rPr>
              <a:t>MAKING EFFECTIVE REFERRALS </a:t>
            </a:r>
          </a:p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egoe Print" panose="02000600000000000000" pitchFamily="2" charset="0"/>
              </a:rPr>
              <a:t>INTERLIBRARY SERVICES</a:t>
            </a:r>
          </a:p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egoe Print" panose="02000600000000000000" pitchFamily="2" charset="0"/>
              </a:rPr>
              <a:t>LENDING UNIT</a:t>
            </a:r>
          </a:p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egoe Print" panose="02000600000000000000" pitchFamily="2" charset="0"/>
              </a:rPr>
              <a:t>UC BERKELEY</a:t>
            </a:r>
          </a:p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egoe Print" panose="02000600000000000000" pitchFamily="2" charset="0"/>
              </a:rPr>
              <a:t>OCTOBER 2015</a:t>
            </a:r>
            <a:r>
              <a:rPr lang="en-US" sz="32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2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NON-UC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MATERIALS WE LEND </a:t>
            </a:r>
          </a:p>
          <a:p>
            <a:pPr algn="ctr"/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MONOGRAPHS (up to single folio only)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THESES &amp; DISSERTATIONS (circulating copy, restricted to Library Use Only and no duplication)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MICROFILM (non-archival, LUO)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NEWSPAPERS (on “NEWSFILM” only, LUO)</a:t>
            </a:r>
          </a:p>
          <a:p>
            <a:endParaRPr lang="en-US" sz="28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0200"/>
            <a:ext cx="2426677" cy="1501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27254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NON-UC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MATERIALS WE DO NOT LEND </a:t>
            </a:r>
          </a:p>
          <a:p>
            <a:pPr marL="0" indent="0" algn="ctr">
              <a:buNone/>
            </a:pPr>
            <a:endParaRPr lang="en-US" dirty="0" smtClean="0">
              <a:latin typeface="Segoe Print" panose="02000600000000000000" pitchFamily="2" charset="0"/>
            </a:endParaRPr>
          </a:p>
          <a:p>
            <a:r>
              <a:rPr lang="en-US" sz="3400" dirty="0">
                <a:latin typeface="Segoe Print" panose="02000600000000000000" pitchFamily="2" charset="0"/>
              </a:rPr>
              <a:t>DOUBLE OR TRIPLE FOLIOS (</a:t>
            </a:r>
            <a:r>
              <a:rPr lang="en-US" sz="3400" dirty="0" smtClean="0">
                <a:latin typeface="Segoe Print" panose="02000600000000000000" pitchFamily="2" charset="0"/>
              </a:rPr>
              <a:t>Monographs) </a:t>
            </a:r>
            <a:endParaRPr lang="en-US" sz="3400" dirty="0">
              <a:latin typeface="Segoe Print" panose="02000600000000000000" pitchFamily="2" charset="0"/>
            </a:endParaRPr>
          </a:p>
          <a:p>
            <a:r>
              <a:rPr lang="en-US" sz="3400" dirty="0">
                <a:latin typeface="Segoe Print" panose="02000600000000000000" pitchFamily="2" charset="0"/>
              </a:rPr>
              <a:t>THESES &amp; DISSERTATIONS </a:t>
            </a:r>
            <a:endParaRPr lang="en-US" sz="3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3400" dirty="0">
                <a:latin typeface="Segoe Print" panose="02000600000000000000" pitchFamily="2" charset="0"/>
              </a:rPr>
              <a:t> </a:t>
            </a:r>
            <a:r>
              <a:rPr lang="en-US" sz="3400" dirty="0" smtClean="0">
                <a:latin typeface="Segoe Print" panose="02000600000000000000" pitchFamily="2" charset="0"/>
              </a:rPr>
              <a:t>  (</a:t>
            </a:r>
            <a:r>
              <a:rPr lang="en-US" sz="3400" dirty="0">
                <a:latin typeface="Segoe Print" panose="02000600000000000000" pitchFamily="2" charset="0"/>
              </a:rPr>
              <a:t>308t, only remaining copy)</a:t>
            </a:r>
          </a:p>
          <a:p>
            <a:r>
              <a:rPr lang="en-US" sz="3400" dirty="0">
                <a:latin typeface="Segoe Print" panose="02000600000000000000" pitchFamily="2" charset="0"/>
              </a:rPr>
              <a:t>MICROFILM (archival)</a:t>
            </a:r>
          </a:p>
          <a:p>
            <a:r>
              <a:rPr lang="en-US" sz="3400" dirty="0">
                <a:latin typeface="Segoe Print" panose="02000600000000000000" pitchFamily="2" charset="0"/>
              </a:rPr>
              <a:t>NEWSPAPERS</a:t>
            </a:r>
          </a:p>
          <a:p>
            <a:r>
              <a:rPr lang="en-US" sz="3400" dirty="0">
                <a:latin typeface="Segoe Print" panose="02000600000000000000" pitchFamily="2" charset="0"/>
              </a:rPr>
              <a:t>MAPS</a:t>
            </a:r>
          </a:p>
          <a:p>
            <a:r>
              <a:rPr lang="en-US" sz="3400" dirty="0">
                <a:latin typeface="Segoe Print" panose="02000600000000000000" pitchFamily="2" charset="0"/>
              </a:rPr>
              <a:t>RESERVES, REFERENCE, RARE, BUILDING USE ONLY </a:t>
            </a:r>
          </a:p>
          <a:p>
            <a:r>
              <a:rPr lang="en-US" sz="3400" dirty="0">
                <a:latin typeface="Segoe Print" panose="02000600000000000000" pitchFamily="2" charset="0"/>
              </a:rPr>
              <a:t>AUDIO/VISUAL, MEDIA, GOVERNMENT DOCS, SOFTWARE</a:t>
            </a:r>
          </a:p>
          <a:p>
            <a:r>
              <a:rPr lang="en-US" sz="3400" dirty="0" smtClean="0">
                <a:latin typeface="Segoe Print" panose="02000600000000000000" pitchFamily="2" charset="0"/>
              </a:rPr>
              <a:t>CURRENT &amp; PRECEDING YEAR IMPRINTS; CURRENT PERIODICALS, JOURNALS</a:t>
            </a:r>
            <a:endParaRPr lang="en-US" sz="3400" dirty="0">
              <a:latin typeface="Segoe Print" panose="02000600000000000000" pitchFamily="2" charset="0"/>
            </a:endParaRPr>
          </a:p>
          <a:p>
            <a:endParaRPr lang="en-US" dirty="0">
              <a:latin typeface="Segoe Print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71600"/>
            <a:ext cx="1752600" cy="176022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3662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latin typeface="Segoe Print" panose="02000600000000000000" pitchFamily="2" charset="0"/>
              </a:rPr>
              <a:t>SPECIAL LIBRARY ACCESS (SLA)</a:t>
            </a:r>
            <a:endParaRPr lang="en-US" sz="4000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2400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REFERRALS </a:t>
            </a:r>
            <a:r>
              <a:rPr lang="en-US" sz="2400" b="1" dirty="0">
                <a:latin typeface="Segoe Print" panose="02000600000000000000" pitchFamily="2" charset="0"/>
              </a:rPr>
              <a:t>FROM: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 </a:t>
            </a:r>
          </a:p>
          <a:p>
            <a:pPr marL="0" indent="0" algn="ctr">
              <a:buNone/>
            </a:pPr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FEE-BASED SUBSCRIBERS – CORPORATE, LAW LIBRARIES, INFORMATION CENTERS, ETC.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DEPOSIT ACCOUNTS 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WEB-FORM REQUESTS ONLY; RENEWALS GRANTED </a:t>
            </a:r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800" dirty="0">
                <a:latin typeface="Segoe Print" panose="02000600000000000000" pitchFamily="2" charset="0"/>
              </a:rPr>
              <a:t>EXPEDITED SERVICE (4-48 hr turnaround)</a:t>
            </a:r>
          </a:p>
          <a:p>
            <a:r>
              <a:rPr lang="en-US" sz="2800" dirty="0">
                <a:latin typeface="Segoe Print" panose="02000600000000000000" pitchFamily="2" charset="0"/>
              </a:rPr>
              <a:t>SCANNING AND LENDING OF </a:t>
            </a:r>
            <a:r>
              <a:rPr lang="en-US" sz="2800" dirty="0" smtClean="0">
                <a:latin typeface="Segoe Print" panose="02000600000000000000" pitchFamily="2" charset="0"/>
              </a:rPr>
              <a:t>RETURNABLES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BOALT EXPRESS HAS CLOSED, SO PLEASE REFER ANY LAW FIRM INQUIRIES TO SLA</a:t>
            </a:r>
          </a:p>
          <a:p>
            <a:pPr marL="0" indent="0" algn="ctr">
              <a:buNone/>
            </a:pPr>
            <a:endParaRPr lang="en-US" sz="24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Terry Moore</a:t>
            </a:r>
          </a:p>
          <a:p>
            <a:pPr marL="0" indent="0" algn="ctr">
              <a:buNone/>
            </a:pPr>
            <a:r>
              <a:rPr lang="en-US" sz="2400" dirty="0" smtClean="0">
                <a:latin typeface="Segoe Print" panose="02000600000000000000" pitchFamily="2" charset="0"/>
              </a:rPr>
              <a:t>510-642-6956 ph.</a:t>
            </a:r>
          </a:p>
          <a:p>
            <a:pPr marL="0" indent="0" algn="ctr">
              <a:buNone/>
            </a:pPr>
            <a:r>
              <a:rPr lang="en-US" sz="2400" dirty="0" smtClean="0">
                <a:latin typeface="Segoe Print" panose="02000600000000000000" pitchFamily="2" charset="0"/>
                <a:hlinkClick r:id="rId2"/>
              </a:rPr>
              <a:t>slareq@library.berkeley.edu</a:t>
            </a:r>
            <a:r>
              <a:rPr lang="en-US" sz="2400" dirty="0">
                <a:latin typeface="Segoe Print" panose="02000600000000000000" pitchFamily="2" charset="0"/>
              </a:rPr>
              <a:t> </a:t>
            </a:r>
            <a:r>
              <a:rPr lang="en-US" sz="2400" dirty="0" smtClean="0">
                <a:latin typeface="Segoe Print" panose="02000600000000000000" pitchFamily="2" charset="0"/>
              </a:rPr>
              <a:t>email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1600"/>
            <a:ext cx="2971800" cy="13716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41899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effectLst>
            <a:innerShdw blurRad="114300">
              <a:prstClr val="black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33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Segoe Print" panose="02000600000000000000" pitchFamily="2" charset="0"/>
              </a:rPr>
              <a:t>ILL EXTRAS</a:t>
            </a:r>
            <a:endParaRPr lang="en-US" sz="4400" dirty="0">
              <a:latin typeface="Segoe Print" panose="020006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600200"/>
            <a:ext cx="3429000" cy="5257800"/>
          </a:xfr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We recall materials, send overdue &amp; billing notices; </a:t>
            </a:r>
            <a:r>
              <a:rPr lang="en-US" sz="1800" b="1" dirty="0" smtClean="0"/>
              <a:t>email us</a:t>
            </a:r>
            <a:r>
              <a:rPr lang="en-US" sz="1800" dirty="0" smtClean="0"/>
              <a:t> with any questions!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Refer all </a:t>
            </a:r>
            <a:r>
              <a:rPr lang="en-US" sz="1800" b="1" dirty="0" smtClean="0"/>
              <a:t>procedural questions &amp; non-affiliated patrons </a:t>
            </a:r>
            <a:r>
              <a:rPr lang="en-US" sz="1800" dirty="0" smtClean="0"/>
              <a:t>to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If you have time, direct non-affiliated patrons to our </a:t>
            </a:r>
            <a:r>
              <a:rPr lang="en-US" sz="1800" b="1" dirty="0" smtClean="0"/>
              <a:t>departmental emails &amp; websites.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Thanks</a:t>
            </a:r>
            <a:r>
              <a:rPr lang="en-US" sz="1800" dirty="0" smtClean="0"/>
              <a:t> to all of the owning unit librarians and staff, because without your support and consent to let us loan and scan, we could not support borrowing for </a:t>
            </a:r>
            <a:r>
              <a:rPr lang="en-US" sz="1800" b="1" dirty="0" smtClean="0"/>
              <a:t>UCB patrons</a:t>
            </a:r>
            <a:r>
              <a:rPr lang="en-US" sz="1800" dirty="0" smtClean="0"/>
              <a:t>! 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5714999" cy="5257800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6324600"/>
            <a:ext cx="4572000" cy="4747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“You have our book, we have your son. Please return immediately.”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60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en-US" sz="4800" b="1" dirty="0" smtClean="0">
                <a:latin typeface="Segoe Print" panose="02000600000000000000" pitchFamily="2" charset="0"/>
              </a:rPr>
              <a:t>HOW TO FIND US!</a:t>
            </a:r>
            <a:endParaRPr lang="en-US" sz="4800" b="1" dirty="0">
              <a:latin typeface="Segoe Print" panose="020006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399"/>
          </a:xfrm>
          <a:effectLst>
            <a:innerShdw blurRad="114300">
              <a:prstClr val="black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16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flipV="1">
            <a:off x="3581400" y="220980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99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V="1">
            <a:off x="457200" y="6114034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38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33400" y="5257800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76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HOW TO FIND US 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7150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GO TO: </a:t>
            </a:r>
            <a:r>
              <a:rPr lang="en-US" sz="2400" b="1" dirty="0" smtClean="0">
                <a:latin typeface="Segoe Print" panose="02000600000000000000" pitchFamily="2" charset="0"/>
                <a:hlinkClick r:id="rId2"/>
              </a:rPr>
              <a:t>UCB LIBRARY HOME PAGE</a:t>
            </a: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Segoe Print" panose="02000600000000000000" pitchFamily="2" charset="0"/>
              </a:rPr>
              <a:t>USING THE LIBRARIES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Segoe Print" panose="02000600000000000000" pitchFamily="2" charset="0"/>
              </a:rPr>
              <a:t>BORROW ITEMS </a:t>
            </a:r>
            <a:r>
              <a:rPr lang="en-US" sz="2400" b="1" i="1" u="sng" dirty="0" smtClean="0">
                <a:latin typeface="Segoe Print" panose="02000600000000000000" pitchFamily="2" charset="0"/>
              </a:rPr>
              <a:t>NOT</a:t>
            </a:r>
            <a:r>
              <a:rPr lang="en-US" sz="2400" b="1" dirty="0" smtClean="0">
                <a:latin typeface="Segoe Print" panose="02000600000000000000" pitchFamily="2" charset="0"/>
              </a:rPr>
              <a:t> OWNED BY UCB (a bit of a labyrinthine route, but keep going, trust us!)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Segoe Print" panose="02000600000000000000" pitchFamily="2" charset="0"/>
              </a:rPr>
              <a:t>SCROLL DOWN &amp; LOOK LEFT TO </a:t>
            </a:r>
            <a:r>
              <a:rPr lang="en-US" sz="2400" b="1" i="1" dirty="0" smtClean="0">
                <a:latin typeface="Segoe Print" panose="02000600000000000000" pitchFamily="2" charset="0"/>
              </a:rPr>
              <a:t>RELATED LINKS</a:t>
            </a:r>
          </a:p>
          <a:p>
            <a:pPr marL="514350" indent="-514350">
              <a:buFont typeface="+mj-lt"/>
              <a:buAutoNum type="arabicPeriod"/>
            </a:pPr>
            <a:endParaRPr lang="en-US" sz="2400" b="1" i="1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latin typeface="Segoe Print" panose="02000600000000000000" pitchFamily="2" charset="0"/>
              </a:rPr>
              <a:t>FIND LINK FOR WEBSITE FOR SERVICE NEEDED (ILL, Resource Sharing, Document Delivery, etc., are industry-standard terms you may encounter)</a:t>
            </a:r>
          </a:p>
          <a:p>
            <a:pPr marL="0" indent="0">
              <a:buNone/>
            </a:pPr>
            <a:endParaRPr lang="en-US" sz="2400" b="1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05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INTERLIBRARY SERVICES LENDING UNIT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latin typeface="Segoe Print" panose="02000600000000000000" pitchFamily="2" charset="0"/>
              </a:rPr>
              <a:t>DEPARTMENTAL COLLABORATIONS</a:t>
            </a:r>
          </a:p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SUBJECT SPECIALTY LIBRARIANS/CIRCULATION SUPERVISORS/SELECTORS/REFERENCE STAFF/ETC.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DIGITAL IMAGING LAB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PRESERVATION MICROFILM LAB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EAST RARE   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ENVI RARE 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BANCROFT SPECIAL COLLECTIONS 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NRLF 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EARTH SCIENCES &amp; MAP LIBRARY 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CSS-IT, LIBRARY SYSTEMS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LEGION OF ESSENTIAL &amp; AWESOME LIBRARY COLLEAGUES, DIVISION HEADS,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2800"/>
            <a:ext cx="3048000" cy="21336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646384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HOW TO FIND US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5. (Repeat steps 1-4) </a:t>
            </a:r>
          </a:p>
          <a:p>
            <a:pPr marL="514350" indent="-514350">
              <a:buFont typeface="+mj-lt"/>
              <a:buAutoNum type="arabicPeriod" startAt="6"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	INTERLIBRARY LENDING SERVICE –</a:t>
            </a: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 NON-UC AFFILIATED LOAN INQUIRIES </a:t>
            </a:r>
          </a:p>
          <a:p>
            <a:pPr marL="0" indent="0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  <a:hlinkClick r:id="rId2"/>
              </a:rPr>
              <a:t>ILL LENDING WEBSITE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Request form: </a:t>
            </a:r>
            <a:r>
              <a:rPr lang="en-US" u="sng" dirty="0">
                <a:hlinkClick r:id="rId3"/>
              </a:rPr>
              <a:t>ILL request form</a:t>
            </a:r>
            <a:r>
              <a:rPr lang="en-US" dirty="0"/>
              <a:t> 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 startAt="6"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 startAt="6"/>
            </a:pPr>
            <a:endParaRPr lang="en-US" b="1" dirty="0" smtClean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06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HOW TO FIND US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INTERLIBRARY LENDING SERVICE </a:t>
            </a: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 </a:t>
            </a: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LISA HONG, TERRY MOORE, </a:t>
            </a: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MARY HARDY &amp; RYAN HUERTAS</a:t>
            </a:r>
          </a:p>
          <a:p>
            <a:pPr marL="0" indent="0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510-642-7367 ph.</a:t>
            </a:r>
          </a:p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  <a:hlinkClick r:id="rId2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  <a:hlinkClick r:id="rId2"/>
              </a:rPr>
              <a:t>lending@library.berkeley.edu</a:t>
            </a: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 startAt="6"/>
            </a:pPr>
            <a:endParaRPr lang="en-US" b="1" dirty="0" smtClean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4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HOW TO FIND US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6. (Repeat </a:t>
            </a:r>
            <a:r>
              <a:rPr lang="en-US" b="1" dirty="0">
                <a:latin typeface="Segoe Print" panose="02000600000000000000" pitchFamily="2" charset="0"/>
              </a:rPr>
              <a:t>steps 1-4) 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514350" indent="-514350">
              <a:buAutoNum type="arabicPeriod" startAt="7"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	PHOTODUPLICATION </a:t>
            </a:r>
            <a:r>
              <a:rPr lang="en-US" b="1" dirty="0">
                <a:latin typeface="Segoe Print" panose="02000600000000000000" pitchFamily="2" charset="0"/>
              </a:rPr>
              <a:t>SERVICE –</a:t>
            </a:r>
          </a:p>
          <a:p>
            <a:pPr marL="0" indent="0" algn="ctr">
              <a:buNone/>
            </a:pPr>
            <a:r>
              <a:rPr lang="en-US" b="1" dirty="0">
                <a:latin typeface="Segoe Print" panose="02000600000000000000" pitchFamily="2" charset="0"/>
              </a:rPr>
              <a:t>NON-UC AFFILIATED SCANNING </a:t>
            </a:r>
            <a:r>
              <a:rPr lang="en-US" b="1" dirty="0" smtClean="0">
                <a:latin typeface="Segoe Print" panose="02000600000000000000" pitchFamily="2" charset="0"/>
              </a:rPr>
              <a:t>INQUIRIES</a:t>
            </a:r>
          </a:p>
          <a:p>
            <a:pPr marL="0" indent="0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  <a:hlinkClick r:id="rId2"/>
              </a:rPr>
              <a:t>ILL PHOTODUPLICATION WEBSITE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Request form: </a:t>
            </a:r>
            <a:r>
              <a:rPr lang="en-US" u="sng" dirty="0">
                <a:hlinkClick r:id="rId3"/>
              </a:rPr>
              <a:t>Photoduplication Request </a:t>
            </a:r>
            <a:r>
              <a:rPr lang="en-US" u="sng" dirty="0" smtClean="0">
                <a:hlinkClick r:id="rId3"/>
              </a:rPr>
              <a:t>Form</a:t>
            </a:r>
            <a:endParaRPr lang="en-US" u="sng" dirty="0" smtClean="0"/>
          </a:p>
          <a:p>
            <a:pPr marL="0" indent="0" algn="ctr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80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HOW TO FIND US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	PHOTODUPLICATION </a:t>
            </a:r>
            <a:r>
              <a:rPr lang="en-US" b="1" dirty="0">
                <a:latin typeface="Segoe Print" panose="02000600000000000000" pitchFamily="2" charset="0"/>
              </a:rPr>
              <a:t>SERVICE 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LISA HONG, TERRY MOORE,  </a:t>
            </a: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MARY HARDY &amp; RYAN HUERTAS</a:t>
            </a:r>
          </a:p>
          <a:p>
            <a:pPr marL="0" indent="0" algn="ctr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Segoe Print" panose="02000600000000000000" pitchFamily="2" charset="0"/>
              </a:rPr>
              <a:t> </a:t>
            </a:r>
            <a:r>
              <a:rPr lang="en-US" b="1" dirty="0" smtClean="0">
                <a:latin typeface="Segoe Print" panose="02000600000000000000" pitchFamily="2" charset="0"/>
              </a:rPr>
              <a:t>510-642-6956</a:t>
            </a:r>
            <a:r>
              <a:rPr lang="en-US" dirty="0" smtClean="0">
                <a:latin typeface="Segoe Print" panose="02000600000000000000" pitchFamily="2" charset="0"/>
              </a:rPr>
              <a:t> </a:t>
            </a:r>
            <a:r>
              <a:rPr lang="en-US" b="1" dirty="0">
                <a:latin typeface="Segoe Print" panose="02000600000000000000" pitchFamily="2" charset="0"/>
              </a:rPr>
              <a:t>ph. 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u="sng" dirty="0">
                <a:latin typeface="Segoe Print" panose="02000600000000000000" pitchFamily="2" charset="0"/>
                <a:hlinkClick r:id="rId2"/>
              </a:rPr>
              <a:t>illpmail@library.berkeley.edu</a:t>
            </a:r>
            <a:endParaRPr lang="en-US" b="1" dirty="0">
              <a:latin typeface="Segoe Print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HOW TO FIND US CONT’D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7. (Repeat steps 1-4) </a:t>
            </a:r>
          </a:p>
          <a:p>
            <a:pPr marL="0" indent="0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Segoe Print" panose="02000600000000000000" pitchFamily="2" charset="0"/>
              </a:rPr>
              <a:t>	</a:t>
            </a:r>
            <a:r>
              <a:rPr lang="en-US" b="1" dirty="0" smtClean="0">
                <a:latin typeface="Segoe Print" panose="02000600000000000000" pitchFamily="2" charset="0"/>
              </a:rPr>
              <a:t>SPECIAL LIBRARY ACCESS (SLA) – </a:t>
            </a: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NON-UC AFFILIATED CORPORATE LIBRARIES</a:t>
            </a:r>
          </a:p>
          <a:p>
            <a:pPr marL="0" indent="0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  <a:hlinkClick r:id="rId2"/>
              </a:rPr>
              <a:t>SPECIAL LIBRARY ACCESS (SLA) WEBSITE</a:t>
            </a: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Request form: </a:t>
            </a:r>
            <a:r>
              <a:rPr lang="en-US" sz="2400" u="sng" dirty="0">
                <a:hlinkClick r:id="rId3"/>
              </a:rPr>
              <a:t>Web form</a:t>
            </a:r>
            <a:endParaRPr lang="en-US" sz="2400" dirty="0"/>
          </a:p>
          <a:p>
            <a:pPr marL="0" indent="0" algn="ctr">
              <a:buNone/>
            </a:pPr>
            <a:endParaRPr lang="en-US" sz="2400" b="1" u="sng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82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HOW TO FIND US CONT’D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Segoe Print" panose="02000600000000000000" pitchFamily="2" charset="0"/>
              </a:rPr>
              <a:t>	</a:t>
            </a:r>
            <a:r>
              <a:rPr lang="en-US" b="1" dirty="0" smtClean="0">
                <a:latin typeface="Segoe Print" panose="02000600000000000000" pitchFamily="2" charset="0"/>
              </a:rPr>
              <a:t>SPECIAL LIBRARY ACCESS (SLA) </a:t>
            </a:r>
          </a:p>
          <a:p>
            <a:pPr marL="0" indent="0" algn="ctr">
              <a:buNone/>
            </a:pPr>
            <a:r>
              <a:rPr lang="en-US" b="1" dirty="0">
                <a:latin typeface="Segoe Print" panose="02000600000000000000" pitchFamily="2" charset="0"/>
              </a:rPr>
              <a:t>NON-UC AFFILIATED CORPORATE </a:t>
            </a:r>
            <a:r>
              <a:rPr lang="en-US" b="1" dirty="0" smtClean="0">
                <a:latin typeface="Segoe Print" panose="02000600000000000000" pitchFamily="2" charset="0"/>
              </a:rPr>
              <a:t>LIBRARIES</a:t>
            </a: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TERRY MOORE</a:t>
            </a:r>
            <a:endParaRPr lang="en-US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510-642-6956 ph.</a:t>
            </a:r>
          </a:p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latin typeface="Segoe Print" panose="02000600000000000000" pitchFamily="2" charset="0"/>
                <a:hlinkClick r:id="rId2"/>
              </a:rPr>
              <a:t>slareq@library.berkeley.edu</a:t>
            </a:r>
            <a:r>
              <a:rPr lang="en-US" sz="2400" b="1" u="sng" dirty="0" smtClean="0">
                <a:latin typeface="Segoe Print" panose="02000600000000000000" pitchFamily="2" charset="0"/>
              </a:rPr>
              <a:t> </a:t>
            </a:r>
          </a:p>
          <a:p>
            <a:pPr marL="0" indent="0" algn="ctr">
              <a:buNone/>
            </a:pPr>
            <a:endParaRPr lang="en-US" sz="2400" b="1" u="sng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65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4" y="0"/>
            <a:ext cx="9155723" cy="1635369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HOW TO FIND US CONT’D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8</a:t>
            </a:r>
            <a:r>
              <a:rPr lang="en-US" sz="2800" b="1" dirty="0">
                <a:latin typeface="Segoe Print" panose="02000600000000000000" pitchFamily="2" charset="0"/>
              </a:rPr>
              <a:t>. (Repeat steps 1-4) </a:t>
            </a:r>
            <a:endParaRPr lang="en-US" sz="2800" b="1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RESEARCH LIBRARY COOPERATIVE PROGRAM (RLCP) - UCB </a:t>
            </a:r>
            <a:r>
              <a:rPr lang="en-US" sz="2800" b="1" dirty="0">
                <a:latin typeface="Segoe Print" panose="02000600000000000000" pitchFamily="2" charset="0"/>
              </a:rPr>
              <a:t>&amp; STANFORD PATRONS</a:t>
            </a:r>
          </a:p>
          <a:p>
            <a:pPr marL="0" indent="0">
              <a:buNone/>
            </a:pPr>
            <a:endParaRPr lang="en-US" sz="28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Segoe Print" panose="02000600000000000000" pitchFamily="2" charset="0"/>
              </a:rPr>
              <a:t>    </a:t>
            </a:r>
            <a:r>
              <a:rPr lang="en-US" sz="2800" dirty="0" smtClean="0">
                <a:latin typeface="Segoe Print" panose="02000600000000000000" pitchFamily="2" charset="0"/>
                <a:hlinkClick r:id="rId2"/>
              </a:rPr>
              <a:t>RESEARCH LIBRARY COOPERATIVE PROGRAM (RLCP) WEBSITE</a:t>
            </a: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Segoe Print" panose="02000600000000000000" pitchFamily="2" charset="0"/>
              </a:rPr>
              <a:t> </a:t>
            </a:r>
            <a:r>
              <a:rPr lang="en-US" sz="2800" dirty="0" smtClean="0">
                <a:latin typeface="Segoe Print" panose="02000600000000000000" pitchFamily="2" charset="0"/>
              </a:rPr>
              <a:t>Request form: </a:t>
            </a:r>
            <a:r>
              <a:rPr lang="en-US" sz="2800" u="sng" dirty="0">
                <a:hlinkClick r:id="rId3"/>
              </a:rPr>
              <a:t>RLCP online request form</a:t>
            </a: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18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4" y="0"/>
            <a:ext cx="9155723" cy="1635369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HOW TO FIND US CONT’D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RESEARCH LIBRARY COOPERATIVE PROGRAM (RLCP</a:t>
            </a:r>
            <a:r>
              <a:rPr lang="en-US" sz="2800" b="1" dirty="0">
                <a:latin typeface="Segoe Print" panose="02000600000000000000" pitchFamily="2" charset="0"/>
              </a:rPr>
              <a:t>) - UCB &amp; STANFORD </a:t>
            </a:r>
            <a:r>
              <a:rPr lang="en-US" sz="2800" b="1" dirty="0" smtClean="0">
                <a:latin typeface="Segoe Print" panose="02000600000000000000" pitchFamily="2" charset="0"/>
              </a:rPr>
              <a:t>PATRONS</a:t>
            </a:r>
          </a:p>
          <a:p>
            <a:pPr marL="0" indent="0">
              <a:buNone/>
            </a:pPr>
            <a:endParaRPr lang="en-US" sz="2800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MARK TAYLOR</a:t>
            </a:r>
          </a:p>
          <a:p>
            <a:pPr marL="0" indent="0" algn="ctr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510-642-5425 ph</a:t>
            </a:r>
            <a:r>
              <a:rPr lang="en-US" sz="2800" dirty="0" smtClean="0">
                <a:latin typeface="Segoe Print" panose="02000600000000000000" pitchFamily="2" charset="0"/>
              </a:rPr>
              <a:t>. </a:t>
            </a:r>
          </a:p>
          <a:p>
            <a:pPr marL="0" indent="0" algn="ctr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Segoe Print" panose="02000600000000000000" pitchFamily="2" charset="0"/>
                <a:hlinkClick r:id="rId2"/>
              </a:rPr>
              <a:t>Rlcp@library.berkeley.edu</a:t>
            </a:r>
            <a:r>
              <a:rPr lang="en-US" sz="2800" dirty="0" smtClean="0">
                <a:latin typeface="Segoe Print" panose="020006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Segoe Print" panose="02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43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HOW TO FIND US CONT’D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Segoe Print" panose="02000600000000000000" pitchFamily="2" charset="0"/>
              </a:rPr>
              <a:t>UC &amp; SAL</a:t>
            </a:r>
          </a:p>
          <a:p>
            <a:pPr marL="0" indent="0" algn="ctr">
              <a:buNone/>
            </a:pPr>
            <a:endParaRPr lang="en-US" sz="4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Segoe Print" panose="02000600000000000000" pitchFamily="2" charset="0"/>
              </a:rPr>
              <a:t>UC – to – UC, Stanford &amp; UT-Austin Loans and Scanning Inquiries</a:t>
            </a:r>
          </a:p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MARK TAYLOR, BARBARA MCENERNEY, CHUN MENG LIN</a:t>
            </a:r>
          </a:p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egoe Print" panose="02000600000000000000" pitchFamily="2" charset="0"/>
              </a:rPr>
              <a:t>510-642-5425 ph</a:t>
            </a:r>
            <a:r>
              <a:rPr lang="en-US" dirty="0" smtClean="0">
                <a:latin typeface="Segoe Print" panose="02000600000000000000" pitchFamily="2" charset="0"/>
              </a:rPr>
              <a:t>.</a:t>
            </a:r>
          </a:p>
          <a:p>
            <a:pPr marL="0" indent="0" algn="ctr">
              <a:buNone/>
            </a:pPr>
            <a:endParaRPr lang="en-US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Segoe Print" panose="02000600000000000000" pitchFamily="2" charset="0"/>
                <a:hlinkClick r:id="rId2"/>
              </a:rPr>
              <a:t>ill@library.berkeley.edu</a:t>
            </a:r>
            <a:endParaRPr lang="en-US" dirty="0">
              <a:latin typeface="Segoe Print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27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b="1" dirty="0" smtClean="0">
                <a:latin typeface="Segoe Print" panose="02000600000000000000" pitchFamily="2" charset="0"/>
              </a:rPr>
              <a:t>IF ALL ELSE FAILS…</a:t>
            </a:r>
            <a:endParaRPr lang="en-US" b="1" dirty="0"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effectLst>
            <a:innerShdw blurRad="114300">
              <a:prstClr val="black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4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Segoe Print" panose="02000600000000000000" pitchFamily="2" charset="0"/>
              </a:rPr>
              <a:t>LENDING UNIT - UC </a:t>
            </a:r>
            <a:r>
              <a:rPr lang="en-US" sz="3200" b="1" dirty="0">
                <a:latin typeface="Segoe Print" panose="02000600000000000000" pitchFamily="2" charset="0"/>
              </a:rPr>
              <a:t>&amp; SPECIAL AGREEMENT LIBRARIES (</a:t>
            </a:r>
            <a:r>
              <a:rPr lang="en-US" sz="3200" b="1" dirty="0" smtClean="0">
                <a:latin typeface="Segoe Print" panose="02000600000000000000" pitchFamily="2" charset="0"/>
              </a:rPr>
              <a:t>SAL</a:t>
            </a:r>
            <a:r>
              <a:rPr lang="en-US" sz="3200" b="1" dirty="0">
                <a:latin typeface="Segoe Print" panose="02000600000000000000" pitchFamily="2" charset="0"/>
              </a:rPr>
              <a:t>)</a:t>
            </a:r>
            <a:r>
              <a:rPr lang="en-US" sz="3200" b="1" dirty="0" smtClean="0">
                <a:latin typeface="Segoe Print" panose="02000600000000000000" pitchFamily="2" charset="0"/>
              </a:rPr>
              <a:t> – </a:t>
            </a:r>
            <a:br>
              <a:rPr lang="en-US" sz="3200" b="1" dirty="0" smtClean="0">
                <a:latin typeface="Segoe Print" panose="02000600000000000000" pitchFamily="2" charset="0"/>
              </a:rPr>
            </a:br>
            <a:r>
              <a:rPr lang="en-US" sz="3200" b="1" dirty="0" smtClean="0">
                <a:latin typeface="Segoe Print" panose="02000600000000000000" pitchFamily="2" charset="0"/>
              </a:rPr>
              <a:t>WHO WE ARE</a:t>
            </a:r>
            <a:endParaRPr lang="en-US" sz="3200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47500" lnSpcReduction="20000"/>
          </a:bodyPr>
          <a:lstStyle/>
          <a:p>
            <a:endParaRPr lang="en-US" dirty="0" smtClean="0">
              <a:latin typeface="Segoe Print" panose="02000600000000000000" pitchFamily="2" charset="0"/>
            </a:endParaRPr>
          </a:p>
          <a:p>
            <a:endParaRPr lang="en-US" dirty="0">
              <a:latin typeface="Segoe Print" panose="02000600000000000000" pitchFamily="2" charset="0"/>
            </a:endParaRPr>
          </a:p>
          <a:p>
            <a:endParaRPr lang="en-US" dirty="0" smtClean="0">
              <a:latin typeface="Segoe Print" panose="02000600000000000000" pitchFamily="2" charset="0"/>
            </a:endParaRPr>
          </a:p>
          <a:p>
            <a:endParaRPr lang="en-US" dirty="0" smtClean="0">
              <a:latin typeface="Segoe Print" panose="02000600000000000000" pitchFamily="2" charset="0"/>
            </a:endParaRPr>
          </a:p>
          <a:p>
            <a:r>
              <a:rPr lang="en-US" sz="8000" b="1" dirty="0">
                <a:latin typeface="Segoe Print" panose="02000600000000000000" pitchFamily="2" charset="0"/>
              </a:rPr>
              <a:t>Mark Taylor</a:t>
            </a:r>
            <a:r>
              <a:rPr lang="en-US" sz="8000" dirty="0">
                <a:latin typeface="Segoe Print" panose="02000600000000000000" pitchFamily="2" charset="0"/>
              </a:rPr>
              <a:t> </a:t>
            </a:r>
            <a:r>
              <a:rPr lang="en-US" sz="8000" dirty="0" smtClean="0">
                <a:latin typeface="Segoe Print" panose="02000600000000000000" pitchFamily="2" charset="0"/>
              </a:rPr>
              <a:t>(Supervisor)–UC/SAL  </a:t>
            </a:r>
            <a:endParaRPr lang="en-US" sz="8000" dirty="0">
              <a:latin typeface="Segoe Print" panose="02000600000000000000" pitchFamily="2" charset="0"/>
            </a:endParaRPr>
          </a:p>
          <a:p>
            <a:r>
              <a:rPr lang="en-US" sz="8000" b="1" dirty="0" smtClean="0">
                <a:latin typeface="Segoe Print" panose="02000600000000000000" pitchFamily="2" charset="0"/>
              </a:rPr>
              <a:t>Barbara McEnerney </a:t>
            </a:r>
            <a:r>
              <a:rPr lang="en-US" sz="8000" dirty="0" smtClean="0">
                <a:latin typeface="Segoe Print" panose="02000600000000000000" pitchFamily="2" charset="0"/>
              </a:rPr>
              <a:t>– UC/SAL</a:t>
            </a:r>
          </a:p>
          <a:p>
            <a:r>
              <a:rPr lang="en-US" sz="8000" b="1" dirty="0" smtClean="0">
                <a:latin typeface="Segoe Print" panose="02000600000000000000" pitchFamily="2" charset="0"/>
              </a:rPr>
              <a:t>Chun Meng Lin </a:t>
            </a:r>
            <a:r>
              <a:rPr lang="en-US" sz="8000" dirty="0" smtClean="0">
                <a:latin typeface="Segoe Print" panose="02000600000000000000" pitchFamily="2" charset="0"/>
              </a:rPr>
              <a:t>(</a:t>
            </a:r>
            <a:r>
              <a:rPr lang="en-US" sz="8000" b="1" dirty="0" smtClean="0">
                <a:latin typeface="Segoe Print" panose="02000600000000000000" pitchFamily="2" charset="0"/>
              </a:rPr>
              <a:t>Lynn</a:t>
            </a:r>
            <a:r>
              <a:rPr lang="en-US" sz="8000" dirty="0" smtClean="0">
                <a:latin typeface="Segoe Print" panose="02000600000000000000" pitchFamily="2" charset="0"/>
              </a:rPr>
              <a:t>) – UC/SAL   </a:t>
            </a:r>
          </a:p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42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5100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7400" dirty="0" smtClean="0">
                <a:latin typeface="Segoe Print" panose="02000600000000000000" pitchFamily="2" charset="0"/>
                <a:hlinkClick r:id="rId2"/>
              </a:rPr>
              <a:t>ill@library.berkeley.edu</a:t>
            </a:r>
            <a:r>
              <a:rPr lang="en-US" sz="7400" dirty="0" smtClean="0">
                <a:latin typeface="Segoe Print" panose="02000600000000000000" pitchFamily="2" charset="0"/>
              </a:rPr>
              <a:t> UC/SAL email</a:t>
            </a:r>
            <a:endParaRPr lang="en-US" sz="7400" dirty="0">
              <a:latin typeface="Segoe Print" panose="02000600000000000000" pitchFamily="2" charset="0"/>
            </a:endParaRPr>
          </a:p>
          <a:p>
            <a:endParaRPr lang="en-US" dirty="0" smtClean="0">
              <a:latin typeface="Segoe Print" panose="02000600000000000000" pitchFamily="2" charset="0"/>
            </a:endParaRPr>
          </a:p>
          <a:p>
            <a:endParaRPr lang="en-US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28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45720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Segoe Print" panose="02000600000000000000" pitchFamily="2" charset="0"/>
              </a:rPr>
              <a:t>SEND INQUIRIES TO: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4876800"/>
            <a:ext cx="9144000" cy="198120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SHANNON MONROE</a:t>
            </a:r>
            <a:endParaRPr lang="en-US" sz="2400" b="1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UNIT HEAD - LENDING/PHOTODUPLICATION 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510-643-6151 ph.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  <a:hlinkClick r:id="rId3"/>
              </a:rPr>
              <a:t>smonroe@library.berkeley.edu</a:t>
            </a: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24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495800"/>
          </a:xfrm>
          <a:effectLst>
            <a:innerShdw blurRad="114300">
              <a:prstClr val="black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14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2400"/>
            <a:ext cx="9144000" cy="6096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Segoe Print" panose="02000600000000000000" pitchFamily="2" charset="0"/>
              </a:rPr>
              <a:t>NEXT STEPS</a:t>
            </a:r>
            <a:endParaRPr lang="en-US" sz="2800" dirty="0">
              <a:latin typeface="Segoe Print" panose="020006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038599"/>
          </a:xfrm>
          <a:effectLst>
            <a:innerShdw blurRad="114300">
              <a:prstClr val="black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572000"/>
            <a:ext cx="9144000" cy="2286000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 smtClean="0">
              <a:latin typeface="Segoe Print" panose="020006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Segoe Print" panose="02000600000000000000" pitchFamily="2" charset="0"/>
              </a:rPr>
              <a:t>SEND FOLLOW UP QUESTIONS; BOOKMARK OUR WEBSITES; PRESENTATION AVAILABLE VIA EMAIL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Segoe Print" panose="02000600000000000000" pitchFamily="2" charset="0"/>
              </a:rPr>
              <a:t>INTERLIBRARY SERVICES LENDING UNIT LIBGUIDE; SOCIAL MEDIA AWARENESS</a:t>
            </a:r>
            <a:endParaRPr lang="en-US" sz="2400" b="1" dirty="0">
              <a:latin typeface="Segoe Print" panose="020006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59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sz="3200" b="1" dirty="0" smtClean="0">
                <a:latin typeface="Segoe Print" panose="02000600000000000000" pitchFamily="2" charset="0"/>
              </a:rPr>
              <a:t>LENDING UNIT - UC </a:t>
            </a:r>
            <a:r>
              <a:rPr lang="en-US" sz="3200" b="1" dirty="0">
                <a:latin typeface="Segoe Print" panose="02000600000000000000" pitchFamily="2" charset="0"/>
              </a:rPr>
              <a:t>&amp; SPECIAL AGREEMENT LIBRARIES (</a:t>
            </a:r>
            <a:r>
              <a:rPr lang="en-US" sz="3200" b="1" dirty="0" smtClean="0">
                <a:latin typeface="Segoe Print" panose="02000600000000000000" pitchFamily="2" charset="0"/>
              </a:rPr>
              <a:t>SAL</a:t>
            </a:r>
            <a:r>
              <a:rPr lang="en-US" sz="3200" b="1" dirty="0">
                <a:latin typeface="Segoe Print" panose="02000600000000000000" pitchFamily="2" charset="0"/>
              </a:rPr>
              <a:t>)</a:t>
            </a:r>
            <a:r>
              <a:rPr lang="en-US" sz="3200" b="1" dirty="0" smtClean="0">
                <a:latin typeface="Segoe Print" panose="02000600000000000000" pitchFamily="2" charset="0"/>
              </a:rPr>
              <a:t> </a:t>
            </a:r>
            <a:endParaRPr lang="en-US" sz="3200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5000" dirty="0" smtClean="0">
              <a:latin typeface="Segoe Print" panose="02000600000000000000" pitchFamily="2" charset="0"/>
            </a:endParaRPr>
          </a:p>
          <a:p>
            <a:endParaRPr lang="en-US" dirty="0" smtClean="0">
              <a:latin typeface="Segoe Print" panose="02000600000000000000" pitchFamily="2" charset="0"/>
            </a:endParaRPr>
          </a:p>
          <a:p>
            <a:pPr lvl="8"/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 					 </a:t>
            </a:r>
            <a:r>
              <a:rPr lang="en-US" sz="1700" dirty="0" smtClean="0">
                <a:latin typeface="Segoe Print" panose="02000600000000000000" pitchFamily="2" charset="0"/>
              </a:rPr>
              <a:t>	</a:t>
            </a:r>
          </a:p>
          <a:p>
            <a:pPr marL="0" indent="0">
              <a:buNone/>
            </a:pPr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				</a:t>
            </a:r>
            <a:endParaRPr lang="en-US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Segoe Print" panose="02000600000000000000" pitchFamily="2" charset="0"/>
              </a:rPr>
              <a:t>RECIPROCAL AGREEMENT FOR BORROWING AND LENDING FREE OF CHARGE BETWEEN UC BERKELEY AND ALL OTHER UC CAMPUSES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4212924" y="3543300"/>
            <a:ext cx="1216152" cy="484632"/>
          </a:xfrm>
          <a:prstGeom prst="left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114800" cy="373380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0"/>
            <a:ext cx="3657600" cy="37338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64317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sz="3200" b="1" dirty="0" smtClean="0">
                <a:latin typeface="Segoe Print" panose="02000600000000000000" pitchFamily="2" charset="0"/>
              </a:rPr>
              <a:t>LENDING UNIT - UC </a:t>
            </a:r>
            <a:r>
              <a:rPr lang="en-US" sz="3200" b="1" dirty="0">
                <a:latin typeface="Segoe Print" panose="02000600000000000000" pitchFamily="2" charset="0"/>
              </a:rPr>
              <a:t>&amp; SPECIAL AGREEMENT LIBRARIES (</a:t>
            </a:r>
            <a:r>
              <a:rPr lang="en-US" sz="3200" b="1" dirty="0" smtClean="0">
                <a:latin typeface="Segoe Print" panose="02000600000000000000" pitchFamily="2" charset="0"/>
              </a:rPr>
              <a:t>SAL</a:t>
            </a:r>
            <a:r>
              <a:rPr lang="en-US" sz="3200" b="1" dirty="0">
                <a:latin typeface="Segoe Print" panose="02000600000000000000" pitchFamily="2" charset="0"/>
              </a:rPr>
              <a:t>)</a:t>
            </a:r>
            <a:r>
              <a:rPr lang="en-US" sz="3200" b="1" dirty="0" smtClean="0">
                <a:latin typeface="Segoe Print" panose="02000600000000000000" pitchFamily="2" charset="0"/>
              </a:rPr>
              <a:t> </a:t>
            </a:r>
            <a:endParaRPr lang="en-US" sz="3200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5000" dirty="0" smtClean="0">
              <a:latin typeface="Segoe Print" panose="02000600000000000000" pitchFamily="2" charset="0"/>
            </a:endParaRPr>
          </a:p>
          <a:p>
            <a:endParaRPr lang="en-US" dirty="0" smtClean="0">
              <a:latin typeface="Segoe Print" panose="02000600000000000000" pitchFamily="2" charset="0"/>
            </a:endParaRPr>
          </a:p>
          <a:p>
            <a:pPr lvl="8"/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 					 </a:t>
            </a:r>
            <a:r>
              <a:rPr lang="en-US" sz="1700" dirty="0" smtClean="0">
                <a:latin typeface="Segoe Print" panose="02000600000000000000" pitchFamily="2" charset="0"/>
              </a:rPr>
              <a:t>	</a:t>
            </a:r>
          </a:p>
          <a:p>
            <a:pPr marL="0" indent="0">
              <a:buNone/>
            </a:pPr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				</a:t>
            </a:r>
            <a:endParaRPr lang="en-US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Segoe Print" panose="02000600000000000000" pitchFamily="2" charset="0"/>
              </a:rPr>
              <a:t>RECIPROCAL AGREEMENT FOR BORROWING AND LENDING FREE OF CHARGE BETWEEN UC BERKELEY AND STANFORD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00" y="1448937"/>
            <a:ext cx="3609977" cy="373266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9" name="Left-Right Arrow 8"/>
          <p:cNvSpPr/>
          <p:nvPr/>
        </p:nvSpPr>
        <p:spPr>
          <a:xfrm>
            <a:off x="4212924" y="3543300"/>
            <a:ext cx="1216152" cy="484632"/>
          </a:xfrm>
          <a:prstGeom prst="left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114800" cy="373380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35644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sz="3200" b="1" dirty="0" smtClean="0">
                <a:latin typeface="Segoe Print" panose="02000600000000000000" pitchFamily="2" charset="0"/>
              </a:rPr>
              <a:t>LENDING UNIT - UC </a:t>
            </a:r>
            <a:r>
              <a:rPr lang="en-US" sz="3200" b="1" dirty="0">
                <a:latin typeface="Segoe Print" panose="02000600000000000000" pitchFamily="2" charset="0"/>
              </a:rPr>
              <a:t>&amp; SPECIAL AGREEMENT LIBRARIES (</a:t>
            </a:r>
            <a:r>
              <a:rPr lang="en-US" sz="3200" b="1" dirty="0" smtClean="0">
                <a:latin typeface="Segoe Print" panose="02000600000000000000" pitchFamily="2" charset="0"/>
              </a:rPr>
              <a:t>SAL</a:t>
            </a:r>
            <a:r>
              <a:rPr lang="en-US" sz="3200" b="1" dirty="0">
                <a:latin typeface="Segoe Print" panose="02000600000000000000" pitchFamily="2" charset="0"/>
              </a:rPr>
              <a:t>)</a:t>
            </a:r>
            <a:r>
              <a:rPr lang="en-US" sz="3200" b="1" dirty="0" smtClean="0">
                <a:latin typeface="Segoe Print" panose="02000600000000000000" pitchFamily="2" charset="0"/>
              </a:rPr>
              <a:t> </a:t>
            </a:r>
            <a:endParaRPr lang="en-US" sz="3200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5000" dirty="0" smtClean="0">
              <a:latin typeface="Segoe Print" panose="02000600000000000000" pitchFamily="2" charset="0"/>
            </a:endParaRPr>
          </a:p>
          <a:p>
            <a:endParaRPr lang="en-US" dirty="0" smtClean="0">
              <a:latin typeface="Segoe Print" panose="02000600000000000000" pitchFamily="2" charset="0"/>
            </a:endParaRPr>
          </a:p>
          <a:p>
            <a:pPr lvl="8"/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 					 </a:t>
            </a:r>
            <a:r>
              <a:rPr lang="en-US" sz="1700" dirty="0" smtClean="0">
                <a:latin typeface="Segoe Print" panose="02000600000000000000" pitchFamily="2" charset="0"/>
              </a:rPr>
              <a:t>	</a:t>
            </a:r>
          </a:p>
          <a:p>
            <a:pPr marL="0" indent="0">
              <a:buNone/>
            </a:pPr>
            <a:endParaRPr lang="en-US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				</a:t>
            </a:r>
            <a:endParaRPr lang="en-US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Segoe Print" panose="02000600000000000000" pitchFamily="2" charset="0"/>
              </a:rPr>
              <a:t>RECIPROCAL AGREEMENT FOR BORROWING AND LENDING FREE OF CHARGE AMONG UC BERKELEY AND UNIV OF TEXAS - AUSTIN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4212924" y="3543300"/>
            <a:ext cx="1216152" cy="484632"/>
          </a:xfrm>
          <a:prstGeom prst="left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37"/>
            <a:ext cx="4114800" cy="373266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8937"/>
            <a:ext cx="3657600" cy="3732663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66012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UC &amp; SPECIAL AGREEMENT LIBRARIES (SAL)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Segoe Print" panose="02000600000000000000" pitchFamily="2" charset="0"/>
              </a:rPr>
              <a:t>REFERRALS FROM</a:t>
            </a:r>
            <a:r>
              <a:rPr lang="en-US" sz="2400" b="1" dirty="0" smtClean="0">
                <a:latin typeface="Segoe Print" panose="02000600000000000000" pitchFamily="2" charset="0"/>
              </a:rPr>
              <a:t>:</a:t>
            </a:r>
          </a:p>
          <a:p>
            <a:pPr marL="0" indent="0" algn="ctr">
              <a:buNone/>
            </a:pPr>
            <a:endParaRPr lang="en-US" sz="2400" b="1" dirty="0">
              <a:latin typeface="Segoe Print" panose="02000600000000000000" pitchFamily="2" charset="0"/>
            </a:endParaRPr>
          </a:p>
          <a:p>
            <a:r>
              <a:rPr lang="en-US" sz="2400" dirty="0" smtClean="0">
                <a:latin typeface="Segoe Print" panose="02000600000000000000" pitchFamily="2" charset="0"/>
              </a:rPr>
              <a:t>OTHER </a:t>
            </a:r>
            <a:r>
              <a:rPr lang="en-US" sz="2400" b="1" dirty="0" smtClean="0">
                <a:latin typeface="Segoe Print" panose="02000600000000000000" pitchFamily="2" charset="0"/>
              </a:rPr>
              <a:t>UC CAMPUSES</a:t>
            </a:r>
            <a:r>
              <a:rPr lang="en-US" sz="2400" dirty="0" smtClean="0">
                <a:latin typeface="Segoe Print" panose="02000600000000000000" pitchFamily="2" charset="0"/>
              </a:rPr>
              <a:t>- </a:t>
            </a:r>
          </a:p>
          <a:p>
            <a:pPr marL="0" indent="0">
              <a:buNone/>
            </a:pPr>
            <a:r>
              <a:rPr lang="en-US" sz="2400" dirty="0" smtClean="0">
                <a:latin typeface="Segoe Print" panose="02000600000000000000" pitchFamily="2" charset="0"/>
              </a:rPr>
              <a:t> ILL DEPARTMENTS/BRANCHES/AFFILIATES </a:t>
            </a:r>
          </a:p>
          <a:p>
            <a:r>
              <a:rPr lang="en-US" sz="2400" b="1" dirty="0" smtClean="0">
                <a:latin typeface="Segoe Print" panose="02000600000000000000" pitchFamily="2" charset="0"/>
              </a:rPr>
              <a:t>STANFORD UNIVERSITY </a:t>
            </a:r>
            <a:endParaRPr lang="en-US" sz="2400" b="1" dirty="0">
              <a:latin typeface="Segoe Print" panose="02000600000000000000" pitchFamily="2" charset="0"/>
            </a:endParaRPr>
          </a:p>
          <a:p>
            <a:r>
              <a:rPr lang="en-US" sz="2400" b="1" dirty="0" smtClean="0">
                <a:latin typeface="Segoe Print" panose="02000600000000000000" pitchFamily="2" charset="0"/>
              </a:rPr>
              <a:t>UNIVERSITY OF TEXAS – AUSTIN</a:t>
            </a:r>
          </a:p>
          <a:p>
            <a:endParaRPr lang="en-US" sz="2000" b="1" dirty="0">
              <a:latin typeface="Segoe Print" panose="02000600000000000000" pitchFamily="2" charset="0"/>
            </a:endParaRPr>
          </a:p>
          <a:p>
            <a:pPr lvl="1"/>
            <a:r>
              <a:rPr lang="en-US" sz="2000" b="1" dirty="0" smtClean="0">
                <a:latin typeface="Segoe Print" panose="02000600000000000000" pitchFamily="2" charset="0"/>
              </a:rPr>
              <a:t>TO SUBMIT REQUESTS, PLEASE REFER PATRONS TO THEIR LOCAL UNITS </a:t>
            </a:r>
          </a:p>
          <a:p>
            <a:pPr marL="457200" lvl="1" indent="0">
              <a:buNone/>
            </a:pPr>
            <a:endParaRPr lang="en-US" sz="1600" b="1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Segoe Print" panose="02000600000000000000" pitchFamily="2" charset="0"/>
              </a:rPr>
              <a:t>510-642-5425 </a:t>
            </a:r>
            <a:r>
              <a:rPr lang="en-US" sz="2000" dirty="0">
                <a:latin typeface="Segoe Print" panose="02000600000000000000" pitchFamily="2" charset="0"/>
              </a:rPr>
              <a:t>ph.</a:t>
            </a:r>
          </a:p>
          <a:p>
            <a:pPr marL="0" indent="0" algn="ctr">
              <a:buNone/>
            </a:pPr>
            <a:r>
              <a:rPr lang="en-US" sz="2000" dirty="0" smtClean="0">
                <a:latin typeface="Segoe Print" panose="02000600000000000000" pitchFamily="2" charset="0"/>
                <a:hlinkClick r:id="rId2"/>
              </a:rPr>
              <a:t>ill@library.berkeley.edu</a:t>
            </a:r>
            <a:r>
              <a:rPr lang="en-US" sz="2000" dirty="0" smtClean="0">
                <a:latin typeface="Segoe Print" panose="02000600000000000000" pitchFamily="2" charset="0"/>
              </a:rPr>
              <a:t> UC/SAL email</a:t>
            </a:r>
            <a:endParaRPr lang="en-US" sz="2000" dirty="0">
              <a:latin typeface="Segoe Print" panose="02000600000000000000" pitchFamily="2" charset="0"/>
            </a:endParaRPr>
          </a:p>
          <a:p>
            <a:pPr lvl="1"/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7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UC &amp; SPECIAL AGREEMENT LIBRARIES (SAL)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SERVICES</a:t>
            </a:r>
          </a:p>
          <a:p>
            <a:pPr marL="0" indent="0" algn="ctr">
              <a:buNone/>
            </a:pPr>
            <a:endParaRPr lang="en-US" sz="2400" dirty="0" smtClean="0">
              <a:latin typeface="Segoe Print" panose="02000600000000000000" pitchFamily="2" charset="0"/>
            </a:endParaRPr>
          </a:p>
          <a:p>
            <a:r>
              <a:rPr lang="en-US" sz="2800" dirty="0">
                <a:latin typeface="Segoe Print" panose="02000600000000000000" pitchFamily="2" charset="0"/>
              </a:rPr>
              <a:t>STANDARD AND EXPEDITED </a:t>
            </a:r>
            <a:r>
              <a:rPr lang="en-US" sz="2800" dirty="0" smtClean="0">
                <a:latin typeface="Segoe Print" panose="02000600000000000000" pitchFamily="2" charset="0"/>
              </a:rPr>
              <a:t>SERVICES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SCANS AND LOANS </a:t>
            </a:r>
            <a:r>
              <a:rPr lang="en-US" sz="2800" b="1" u="sng" dirty="0">
                <a:latin typeface="Segoe Print" panose="02000600000000000000" pitchFamily="2" charset="0"/>
              </a:rPr>
              <a:t>FREE OF </a:t>
            </a:r>
            <a:r>
              <a:rPr lang="en-US" sz="2800" b="1" u="sng" dirty="0" smtClean="0">
                <a:latin typeface="Segoe Print" panose="02000600000000000000" pitchFamily="2" charset="0"/>
              </a:rPr>
              <a:t>CHARGE</a:t>
            </a:r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SHIPPING </a:t>
            </a:r>
            <a:r>
              <a:rPr lang="en-US" sz="2800" dirty="0">
                <a:latin typeface="Segoe Print" panose="02000600000000000000" pitchFamily="2" charset="0"/>
              </a:rPr>
              <a:t>VIA AUTHORIZED </a:t>
            </a:r>
            <a:r>
              <a:rPr lang="en-US" sz="2800" dirty="0" smtClean="0">
                <a:latin typeface="Segoe Print" panose="02000600000000000000" pitchFamily="2" charset="0"/>
              </a:rPr>
              <a:t>DAILY COURIER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REQUESTS </a:t>
            </a:r>
            <a:r>
              <a:rPr lang="en-US" sz="2800" dirty="0">
                <a:latin typeface="Segoe Print" panose="02000600000000000000" pitchFamily="2" charset="0"/>
              </a:rPr>
              <a:t>RECEIVED </a:t>
            </a:r>
            <a:r>
              <a:rPr lang="en-US" sz="2800" dirty="0" smtClean="0">
                <a:latin typeface="Segoe Print" panose="02000600000000000000" pitchFamily="2" charset="0"/>
              </a:rPr>
              <a:t>– ONLINE ONLY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RENEWALS GRANTED – varies from 1-4 months</a:t>
            </a:r>
          </a:p>
          <a:p>
            <a:pPr marL="457200" lvl="1" indent="0">
              <a:buNone/>
            </a:pP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9255-7AF7-4896-A559-9395913CED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81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1348</Words>
  <Application>Microsoft Office PowerPoint</Application>
  <PresentationFormat>On-screen Show (4:3)</PresentationFormat>
  <Paragraphs>434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INTERLIBRARY LENDING  CONTACTS LIST</vt:lpstr>
      <vt:lpstr>INTERLIBRARY SERVICES</vt:lpstr>
      <vt:lpstr>INTERLIBRARY SERVICES LENDING UNIT</vt:lpstr>
      <vt:lpstr>LENDING UNIT - UC &amp; SPECIAL AGREEMENT LIBRARIES (SAL) –  WHO WE ARE</vt:lpstr>
      <vt:lpstr>LENDING UNIT - UC &amp; SPECIAL AGREEMENT LIBRARIES (SAL) </vt:lpstr>
      <vt:lpstr>LENDING UNIT - UC &amp; SPECIAL AGREEMENT LIBRARIES (SAL) </vt:lpstr>
      <vt:lpstr>LENDING UNIT - UC &amp; SPECIAL AGREEMENT LIBRARIES (SAL) </vt:lpstr>
      <vt:lpstr>UC &amp; SPECIAL AGREEMENT LIBRARIES (SAL)</vt:lpstr>
      <vt:lpstr>UC &amp; SPECIAL AGREEMENT LIBRARIES (SAL)</vt:lpstr>
      <vt:lpstr>UC &amp; SPECIAL AGREEMENT LIBRARIES (SAL)</vt:lpstr>
      <vt:lpstr>UC &amp; SPECIAL AGREEMENT LIBRARIES (SAL)</vt:lpstr>
      <vt:lpstr>UC &amp; SPECIAL AGREEMENT LIBRARIES (SAL)</vt:lpstr>
      <vt:lpstr>RESEARCH LIBRARY COOPERATIVE PROGRAM (RLCP)</vt:lpstr>
      <vt:lpstr>RESEARCH LIBRARY COOPERATIVE PROGRAM (RLCP)</vt:lpstr>
      <vt:lpstr>LENDING UNIT – NON-UC  WHO WE ARE</vt:lpstr>
      <vt:lpstr>NON-UC PHOTODUPLICATION</vt:lpstr>
      <vt:lpstr>NON-UC PHOTODUPLICATION</vt:lpstr>
      <vt:lpstr>NON-UC LOANS</vt:lpstr>
      <vt:lpstr>NON-UC LOANS</vt:lpstr>
      <vt:lpstr>NON-UC LOANS</vt:lpstr>
      <vt:lpstr>NON-UC LOANS</vt:lpstr>
      <vt:lpstr>SPECIAL LIBRARY ACCESS (SLA)</vt:lpstr>
      <vt:lpstr>PowerPoint Presentation</vt:lpstr>
      <vt:lpstr>ILL EXTRAS</vt:lpstr>
      <vt:lpstr>HOW TO FIND US!</vt:lpstr>
      <vt:lpstr>PowerPoint Presentation</vt:lpstr>
      <vt:lpstr>PowerPoint Presentation</vt:lpstr>
      <vt:lpstr>PowerPoint Presentation</vt:lpstr>
      <vt:lpstr>HOW TO FIND US </vt:lpstr>
      <vt:lpstr>HOW TO FIND US CONT’D</vt:lpstr>
      <vt:lpstr>HOW TO FIND US CONT’D</vt:lpstr>
      <vt:lpstr>HOW TO FIND US CONT’D</vt:lpstr>
      <vt:lpstr>HOW TO FIND US CONT’D</vt:lpstr>
      <vt:lpstr>HOW TO FIND US CONT’D</vt:lpstr>
      <vt:lpstr>HOW TO FIND US CONT’D</vt:lpstr>
      <vt:lpstr>HOW TO FIND US CONT’D</vt:lpstr>
      <vt:lpstr>HOW TO FIND US CONT’D</vt:lpstr>
      <vt:lpstr>HOW TO FIND US CONT’D</vt:lpstr>
      <vt:lpstr>IF ALL ELSE FAILS…</vt:lpstr>
      <vt:lpstr>SEND INQUIRIES TO: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INTERLIBRARY SERVICES</dc:title>
  <dc:creator>Windows</dc:creator>
  <cp:lastModifiedBy>Windows</cp:lastModifiedBy>
  <cp:revision>148</cp:revision>
  <cp:lastPrinted>2015-09-27T01:39:37Z</cp:lastPrinted>
  <dcterms:created xsi:type="dcterms:W3CDTF">2015-09-04T17:03:39Z</dcterms:created>
  <dcterms:modified xsi:type="dcterms:W3CDTF">2015-10-06T20:51:12Z</dcterms:modified>
</cp:coreProperties>
</file>